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svg" ContentType="image/svg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notesMasterIdLst>
    <p:notesMasterId r:id="rId75"/>
  </p:notesMasterIdLst>
  <p:sldIdLst>
    <p:sldId id="416" r:id="rId2"/>
    <p:sldId id="388" r:id="rId3"/>
    <p:sldId id="389" r:id="rId4"/>
    <p:sldId id="390" r:id="rId5"/>
    <p:sldId id="391" r:id="rId6"/>
    <p:sldId id="392" r:id="rId7"/>
    <p:sldId id="393" r:id="rId8"/>
    <p:sldId id="394" r:id="rId9"/>
    <p:sldId id="396" r:id="rId10"/>
    <p:sldId id="397" r:id="rId11"/>
    <p:sldId id="398" r:id="rId12"/>
    <p:sldId id="399" r:id="rId13"/>
    <p:sldId id="400" r:id="rId14"/>
    <p:sldId id="401" r:id="rId15"/>
    <p:sldId id="339" r:id="rId16"/>
    <p:sldId id="403" r:id="rId17"/>
    <p:sldId id="328" r:id="rId18"/>
    <p:sldId id="405" r:id="rId19"/>
    <p:sldId id="406" r:id="rId20"/>
    <p:sldId id="407" r:id="rId21"/>
    <p:sldId id="408" r:id="rId22"/>
    <p:sldId id="409" r:id="rId23"/>
    <p:sldId id="410" r:id="rId24"/>
    <p:sldId id="377" r:id="rId25"/>
    <p:sldId id="351" r:id="rId26"/>
    <p:sldId id="352" r:id="rId27"/>
    <p:sldId id="300" r:id="rId28"/>
    <p:sldId id="353" r:id="rId29"/>
    <p:sldId id="262" r:id="rId30"/>
    <p:sldId id="305" r:id="rId31"/>
    <p:sldId id="275" r:id="rId32"/>
    <p:sldId id="273" r:id="rId33"/>
    <p:sldId id="263" r:id="rId34"/>
    <p:sldId id="267" r:id="rId35"/>
    <p:sldId id="321" r:id="rId36"/>
    <p:sldId id="302" r:id="rId37"/>
    <p:sldId id="380" r:id="rId38"/>
    <p:sldId id="381" r:id="rId39"/>
    <p:sldId id="327" r:id="rId40"/>
    <p:sldId id="382" r:id="rId41"/>
    <p:sldId id="383" r:id="rId42"/>
    <p:sldId id="384" r:id="rId43"/>
    <p:sldId id="385" r:id="rId44"/>
    <p:sldId id="386" r:id="rId45"/>
    <p:sldId id="418" r:id="rId46"/>
    <p:sldId id="360" r:id="rId47"/>
    <p:sldId id="375" r:id="rId48"/>
    <p:sldId id="318" r:id="rId49"/>
    <p:sldId id="361" r:id="rId50"/>
    <p:sldId id="362" r:id="rId51"/>
    <p:sldId id="363" r:id="rId52"/>
    <p:sldId id="364" r:id="rId53"/>
    <p:sldId id="333" r:id="rId54"/>
    <p:sldId id="308" r:id="rId55"/>
    <p:sldId id="310" r:id="rId56"/>
    <p:sldId id="329" r:id="rId57"/>
    <p:sldId id="378" r:id="rId58"/>
    <p:sldId id="414" r:id="rId59"/>
    <p:sldId id="415" r:id="rId60"/>
    <p:sldId id="331" r:id="rId61"/>
    <p:sldId id="325" r:id="rId62"/>
    <p:sldId id="326" r:id="rId63"/>
    <p:sldId id="365" r:id="rId64"/>
    <p:sldId id="316" r:id="rId65"/>
    <p:sldId id="366" r:id="rId66"/>
    <p:sldId id="367" r:id="rId67"/>
    <p:sldId id="368" r:id="rId68"/>
    <p:sldId id="287" r:id="rId69"/>
    <p:sldId id="277" r:id="rId70"/>
    <p:sldId id="369" r:id="rId71"/>
    <p:sldId id="372" r:id="rId72"/>
    <p:sldId id="271" r:id="rId73"/>
    <p:sldId id="387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956" autoAdjust="0"/>
    <p:restoredTop sz="94660"/>
  </p:normalViewPr>
  <p:slideViewPr>
    <p:cSldViewPr snapToGrid="0">
      <p:cViewPr varScale="1">
        <p:scale>
          <a:sx n="68" d="100"/>
          <a:sy n="68" d="100"/>
        </p:scale>
        <p:origin x="-78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chen angmo" userId="3ef59dddd2f439bf" providerId="LiveId" clId="{AA07EB51-AF03-459A-8584-681EBD42837F}"/>
    <pc:docChg chg="undo custSel addSld delSld modSld sldOrd">
      <pc:chgData name="dichen angmo" userId="3ef59dddd2f439bf" providerId="LiveId" clId="{AA07EB51-AF03-459A-8584-681EBD42837F}" dt="2025-07-24T09:53:14.385" v="540" actId="12"/>
      <pc:docMkLst>
        <pc:docMk/>
      </pc:docMkLst>
      <pc:sldChg chg="addSp delSp modSp mod">
        <pc:chgData name="dichen angmo" userId="3ef59dddd2f439bf" providerId="LiveId" clId="{AA07EB51-AF03-459A-8584-681EBD42837F}" dt="2025-07-24T08:31:20.690" v="324" actId="1076"/>
        <pc:sldMkLst>
          <pc:docMk/>
          <pc:sldMk cId="3756230217" sldId="262"/>
        </pc:sldMkLst>
        <pc:graphicFrameChg chg="del modGraphic">
          <ac:chgData name="dichen angmo" userId="3ef59dddd2f439bf" providerId="LiveId" clId="{AA07EB51-AF03-459A-8584-681EBD42837F}" dt="2025-07-24T08:30:35.653" v="320" actId="21"/>
          <ac:graphicFrameMkLst>
            <pc:docMk/>
            <pc:sldMk cId="3756230217" sldId="262"/>
            <ac:graphicFrameMk id="12" creationId="{069A4B1B-EDF1-69B5-06FE-773B079026C0}"/>
          </ac:graphicFrameMkLst>
        </pc:graphicFrameChg>
        <pc:picChg chg="add mod">
          <ac:chgData name="dichen angmo" userId="3ef59dddd2f439bf" providerId="LiveId" clId="{AA07EB51-AF03-459A-8584-681EBD42837F}" dt="2025-07-24T08:31:20.690" v="324" actId="1076"/>
          <ac:picMkLst>
            <pc:docMk/>
            <pc:sldMk cId="3756230217" sldId="262"/>
            <ac:picMk id="3" creationId="{6A33FE08-9BAF-2702-6445-57F00CA6C034}"/>
          </ac:picMkLst>
        </pc:picChg>
        <pc:picChg chg="del">
          <ac:chgData name="dichen angmo" userId="3ef59dddd2f439bf" providerId="LiveId" clId="{AA07EB51-AF03-459A-8584-681EBD42837F}" dt="2025-07-24T08:30:09.657" v="315" actId="21"/>
          <ac:picMkLst>
            <pc:docMk/>
            <pc:sldMk cId="3756230217" sldId="262"/>
            <ac:picMk id="5" creationId="{E5C5DD2C-1FE8-8813-8A07-DFF9D424455B}"/>
          </ac:picMkLst>
        </pc:picChg>
      </pc:sldChg>
      <pc:sldChg chg="del">
        <pc:chgData name="dichen angmo" userId="3ef59dddd2f439bf" providerId="LiveId" clId="{AA07EB51-AF03-459A-8584-681EBD42837F}" dt="2025-07-24T08:32:10.093" v="332" actId="47"/>
        <pc:sldMkLst>
          <pc:docMk/>
          <pc:sldMk cId="3608013315" sldId="264"/>
        </pc:sldMkLst>
      </pc:sldChg>
      <pc:sldChg chg="del">
        <pc:chgData name="dichen angmo" userId="3ef59dddd2f439bf" providerId="LiveId" clId="{AA07EB51-AF03-459A-8584-681EBD42837F}" dt="2025-07-24T09:19:30.745" v="441" actId="47"/>
        <pc:sldMkLst>
          <pc:docMk/>
          <pc:sldMk cId="2347578378" sldId="266"/>
        </pc:sldMkLst>
      </pc:sldChg>
      <pc:sldChg chg="addSp delSp modSp mod ord">
        <pc:chgData name="dichen angmo" userId="3ef59dddd2f439bf" providerId="LiveId" clId="{AA07EB51-AF03-459A-8584-681EBD42837F}" dt="2025-07-24T09:02:04.295" v="420"/>
        <pc:sldMkLst>
          <pc:docMk/>
          <pc:sldMk cId="1277578159" sldId="267"/>
        </pc:sldMkLst>
        <pc:spChg chg="add del mod">
          <ac:chgData name="dichen angmo" userId="3ef59dddd2f439bf" providerId="LiveId" clId="{AA07EB51-AF03-459A-8584-681EBD42837F}" dt="2025-07-24T08:42:25.952" v="340" actId="21"/>
          <ac:spMkLst>
            <pc:docMk/>
            <pc:sldMk cId="1277578159" sldId="267"/>
            <ac:spMk id="4" creationId="{48498436-6932-765A-0C4B-8F74A921EDE2}"/>
          </ac:spMkLst>
        </pc:spChg>
        <pc:picChg chg="del mod">
          <ac:chgData name="dichen angmo" userId="3ef59dddd2f439bf" providerId="LiveId" clId="{AA07EB51-AF03-459A-8584-681EBD42837F}" dt="2025-07-24T08:42:14.750" v="338" actId="21"/>
          <ac:picMkLst>
            <pc:docMk/>
            <pc:sldMk cId="1277578159" sldId="267"/>
            <ac:picMk id="7" creationId="{5E4C3180-05E3-EA90-A4AE-B5BB43F1C13C}"/>
          </ac:picMkLst>
        </pc:picChg>
        <pc:picChg chg="add mod">
          <ac:chgData name="dichen angmo" userId="3ef59dddd2f439bf" providerId="LiveId" clId="{AA07EB51-AF03-459A-8584-681EBD42837F}" dt="2025-07-24T08:42:28.461" v="341" actId="1076"/>
          <ac:picMkLst>
            <pc:docMk/>
            <pc:sldMk cId="1277578159" sldId="267"/>
            <ac:picMk id="1026" creationId="{DD9EB162-3314-92AD-D0ED-9112EA0F2FA6}"/>
          </ac:picMkLst>
        </pc:picChg>
      </pc:sldChg>
      <pc:sldChg chg="modSp mod">
        <pc:chgData name="dichen angmo" userId="3ef59dddd2f439bf" providerId="LiveId" clId="{AA07EB51-AF03-459A-8584-681EBD42837F}" dt="2025-07-24T07:34:36.195" v="40" actId="1076"/>
        <pc:sldMkLst>
          <pc:docMk/>
          <pc:sldMk cId="0" sldId="269"/>
        </pc:sldMkLst>
        <pc:spChg chg="mod">
          <ac:chgData name="dichen angmo" userId="3ef59dddd2f439bf" providerId="LiveId" clId="{AA07EB51-AF03-459A-8584-681EBD42837F}" dt="2025-07-24T07:34:30" v="39" actId="1076"/>
          <ac:spMkLst>
            <pc:docMk/>
            <pc:sldMk cId="0" sldId="269"/>
            <ac:spMk id="2" creationId="{00000000-0000-0000-0000-000000000000}"/>
          </ac:spMkLst>
        </pc:spChg>
        <pc:graphicFrameChg chg="mod modGraphic">
          <ac:chgData name="dichen angmo" userId="3ef59dddd2f439bf" providerId="LiveId" clId="{AA07EB51-AF03-459A-8584-681EBD42837F}" dt="2025-07-24T07:34:36.195" v="40" actId="1076"/>
          <ac:graphicFrameMkLst>
            <pc:docMk/>
            <pc:sldMk cId="0" sldId="269"/>
            <ac:graphicFrameMk id="4" creationId="{00000000-0000-0000-0000-000000000000}"/>
          </ac:graphicFrameMkLst>
        </pc:graphicFrameChg>
      </pc:sldChg>
      <pc:sldChg chg="del">
        <pc:chgData name="dichen angmo" userId="3ef59dddd2f439bf" providerId="LiveId" clId="{AA07EB51-AF03-459A-8584-681EBD42837F}" dt="2025-07-24T09:19:32.112" v="442" actId="47"/>
        <pc:sldMkLst>
          <pc:docMk/>
          <pc:sldMk cId="2905760253" sldId="270"/>
        </pc:sldMkLst>
      </pc:sldChg>
      <pc:sldChg chg="addSp delSp modSp mod">
        <pc:chgData name="dichen angmo" userId="3ef59dddd2f439bf" providerId="LiveId" clId="{AA07EB51-AF03-459A-8584-681EBD42837F}" dt="2025-07-24T07:24:20.404" v="14" actId="1076"/>
        <pc:sldMkLst>
          <pc:docMk/>
          <pc:sldMk cId="0" sldId="271"/>
        </pc:sldMkLst>
        <pc:spChg chg="mod">
          <ac:chgData name="dichen angmo" userId="3ef59dddd2f439bf" providerId="LiveId" clId="{AA07EB51-AF03-459A-8584-681EBD42837F}" dt="2025-07-24T07:20:48.220" v="0" actId="1076"/>
          <ac:spMkLst>
            <pc:docMk/>
            <pc:sldMk cId="0" sldId="271"/>
            <ac:spMk id="3" creationId="{00000000-0000-0000-0000-000000000000}"/>
          </ac:spMkLst>
        </pc:spChg>
        <pc:graphicFrameChg chg="add del mod">
          <ac:chgData name="dichen angmo" userId="3ef59dddd2f439bf" providerId="LiveId" clId="{AA07EB51-AF03-459A-8584-681EBD42837F}" dt="2025-07-24T07:23:18.434" v="8" actId="21"/>
          <ac:graphicFrameMkLst>
            <pc:docMk/>
            <pc:sldMk cId="0" sldId="271"/>
            <ac:graphicFrameMk id="2" creationId="{495E00AC-0213-5D9D-A396-CBA18A6292C1}"/>
          </ac:graphicFrameMkLst>
        </pc:graphicFrameChg>
        <pc:graphicFrameChg chg="add mod">
          <ac:chgData name="dichen angmo" userId="3ef59dddd2f439bf" providerId="LiveId" clId="{AA07EB51-AF03-459A-8584-681EBD42837F}" dt="2025-07-24T07:23:24.474" v="9"/>
          <ac:graphicFrameMkLst>
            <pc:docMk/>
            <pc:sldMk cId="0" sldId="271"/>
            <ac:graphicFrameMk id="4" creationId="{495E00AC-0213-5D9D-A396-CBA18A6292C1}"/>
          </ac:graphicFrameMkLst>
        </pc:graphicFrameChg>
        <pc:picChg chg="add del mod">
          <ac:chgData name="dichen angmo" userId="3ef59dddd2f439bf" providerId="LiveId" clId="{AA07EB51-AF03-459A-8584-681EBD42837F}" dt="2025-07-24T07:22:52.391" v="4" actId="12084"/>
          <ac:picMkLst>
            <pc:docMk/>
            <pc:sldMk cId="0" sldId="271"/>
            <ac:picMk id="6146" creationId="{09C487ED-81D8-2EA2-9526-B5030D771ADD}"/>
          </ac:picMkLst>
        </pc:picChg>
        <pc:picChg chg="add mod">
          <ac:chgData name="dichen angmo" userId="3ef59dddd2f439bf" providerId="LiveId" clId="{AA07EB51-AF03-459A-8584-681EBD42837F}" dt="2025-07-24T07:24:20.404" v="14" actId="1076"/>
          <ac:picMkLst>
            <pc:docMk/>
            <pc:sldMk cId="0" sldId="271"/>
            <ac:picMk id="6148" creationId="{E1410883-8EE5-5F2A-E684-851E59F563F9}"/>
          </ac:picMkLst>
        </pc:picChg>
      </pc:sldChg>
      <pc:sldChg chg="del">
        <pc:chgData name="dichen angmo" userId="3ef59dddd2f439bf" providerId="LiveId" clId="{AA07EB51-AF03-459A-8584-681EBD42837F}" dt="2025-07-24T09:19:34.434" v="444" actId="47"/>
        <pc:sldMkLst>
          <pc:docMk/>
          <pc:sldMk cId="757828926" sldId="278"/>
        </pc:sldMkLst>
      </pc:sldChg>
      <pc:sldChg chg="del">
        <pc:chgData name="dichen angmo" userId="3ef59dddd2f439bf" providerId="LiveId" clId="{AA07EB51-AF03-459A-8584-681EBD42837F}" dt="2025-07-24T09:19:35.240" v="445" actId="47"/>
        <pc:sldMkLst>
          <pc:docMk/>
          <pc:sldMk cId="1329390435" sldId="281"/>
        </pc:sldMkLst>
      </pc:sldChg>
      <pc:sldChg chg="del">
        <pc:chgData name="dichen angmo" userId="3ef59dddd2f439bf" providerId="LiveId" clId="{AA07EB51-AF03-459A-8584-681EBD42837F}" dt="2025-07-24T09:19:35.970" v="446" actId="47"/>
        <pc:sldMkLst>
          <pc:docMk/>
          <pc:sldMk cId="48946074" sldId="282"/>
        </pc:sldMkLst>
      </pc:sldChg>
      <pc:sldChg chg="del">
        <pc:chgData name="dichen angmo" userId="3ef59dddd2f439bf" providerId="LiveId" clId="{AA07EB51-AF03-459A-8584-681EBD42837F}" dt="2025-07-24T09:16:15.619" v="431" actId="47"/>
        <pc:sldMkLst>
          <pc:docMk/>
          <pc:sldMk cId="632037097" sldId="283"/>
        </pc:sldMkLst>
      </pc:sldChg>
      <pc:sldChg chg="del">
        <pc:chgData name="dichen angmo" userId="3ef59dddd2f439bf" providerId="LiveId" clId="{AA07EB51-AF03-459A-8584-681EBD42837F}" dt="2025-07-24T09:16:15.039" v="430" actId="47"/>
        <pc:sldMkLst>
          <pc:docMk/>
          <pc:sldMk cId="1775563192" sldId="284"/>
        </pc:sldMkLst>
      </pc:sldChg>
      <pc:sldChg chg="del">
        <pc:chgData name="dichen angmo" userId="3ef59dddd2f439bf" providerId="LiveId" clId="{AA07EB51-AF03-459A-8584-681EBD42837F}" dt="2025-07-24T09:19:37.982" v="447" actId="47"/>
        <pc:sldMkLst>
          <pc:docMk/>
          <pc:sldMk cId="1707034942" sldId="285"/>
        </pc:sldMkLst>
      </pc:sldChg>
      <pc:sldChg chg="del">
        <pc:chgData name="dichen angmo" userId="3ef59dddd2f439bf" providerId="LiveId" clId="{AA07EB51-AF03-459A-8584-681EBD42837F}" dt="2025-07-24T09:19:33.714" v="443" actId="47"/>
        <pc:sldMkLst>
          <pc:docMk/>
          <pc:sldMk cId="3345582922" sldId="286"/>
        </pc:sldMkLst>
      </pc:sldChg>
      <pc:sldChg chg="del">
        <pc:chgData name="dichen angmo" userId="3ef59dddd2f439bf" providerId="LiveId" clId="{AA07EB51-AF03-459A-8584-681EBD42837F}" dt="2025-07-24T08:40:51.707" v="335" actId="47"/>
        <pc:sldMkLst>
          <pc:docMk/>
          <pc:sldMk cId="1244761587" sldId="288"/>
        </pc:sldMkLst>
      </pc:sldChg>
      <pc:sldChg chg="del">
        <pc:chgData name="dichen angmo" userId="3ef59dddd2f439bf" providerId="LiveId" clId="{AA07EB51-AF03-459A-8584-681EBD42837F}" dt="2025-07-24T09:16:13.329" v="429" actId="47"/>
        <pc:sldMkLst>
          <pc:docMk/>
          <pc:sldMk cId="2257291307" sldId="289"/>
        </pc:sldMkLst>
      </pc:sldChg>
      <pc:sldChg chg="del">
        <pc:chgData name="dichen angmo" userId="3ef59dddd2f439bf" providerId="LiveId" clId="{AA07EB51-AF03-459A-8584-681EBD42837F}" dt="2025-07-24T09:16:12.660" v="428" actId="47"/>
        <pc:sldMkLst>
          <pc:docMk/>
          <pc:sldMk cId="902985974" sldId="290"/>
        </pc:sldMkLst>
      </pc:sldChg>
      <pc:sldChg chg="del">
        <pc:chgData name="dichen angmo" userId="3ef59dddd2f439bf" providerId="LiveId" clId="{AA07EB51-AF03-459A-8584-681EBD42837F}" dt="2025-07-24T09:16:12.237" v="427" actId="47"/>
        <pc:sldMkLst>
          <pc:docMk/>
          <pc:sldMk cId="248102167" sldId="291"/>
        </pc:sldMkLst>
      </pc:sldChg>
      <pc:sldChg chg="del">
        <pc:chgData name="dichen angmo" userId="3ef59dddd2f439bf" providerId="LiveId" clId="{AA07EB51-AF03-459A-8584-681EBD42837F}" dt="2025-07-24T09:16:08.467" v="423" actId="47"/>
        <pc:sldMkLst>
          <pc:docMk/>
          <pc:sldMk cId="1610594388" sldId="294"/>
        </pc:sldMkLst>
      </pc:sldChg>
      <pc:sldChg chg="del">
        <pc:chgData name="dichen angmo" userId="3ef59dddd2f439bf" providerId="LiveId" clId="{AA07EB51-AF03-459A-8584-681EBD42837F}" dt="2025-07-24T09:16:07.982" v="422" actId="47"/>
        <pc:sldMkLst>
          <pc:docMk/>
          <pc:sldMk cId="4061216404" sldId="295"/>
        </pc:sldMkLst>
      </pc:sldChg>
      <pc:sldChg chg="del">
        <pc:chgData name="dichen angmo" userId="3ef59dddd2f439bf" providerId="LiveId" clId="{AA07EB51-AF03-459A-8584-681EBD42837F}" dt="2025-07-24T09:16:07.392" v="421" actId="47"/>
        <pc:sldMkLst>
          <pc:docMk/>
          <pc:sldMk cId="2832402560" sldId="296"/>
        </pc:sldMkLst>
      </pc:sldChg>
      <pc:sldChg chg="modSp del mod">
        <pc:chgData name="dichen angmo" userId="3ef59dddd2f439bf" providerId="LiveId" clId="{AA07EB51-AF03-459A-8584-681EBD42837F}" dt="2025-07-24T09:19:39.429" v="448" actId="47"/>
        <pc:sldMkLst>
          <pc:docMk/>
          <pc:sldMk cId="374470314" sldId="298"/>
        </pc:sldMkLst>
        <pc:picChg chg="mod">
          <ac:chgData name="dichen angmo" userId="3ef59dddd2f439bf" providerId="LiveId" clId="{AA07EB51-AF03-459A-8584-681EBD42837F}" dt="2025-07-24T09:16:45.451" v="435" actId="1035"/>
          <ac:picMkLst>
            <pc:docMk/>
            <pc:sldMk cId="374470314" sldId="298"/>
            <ac:picMk id="13" creationId="{F96D0DF6-354D-BA65-1088-58B36009407E}"/>
          </ac:picMkLst>
        </pc:picChg>
      </pc:sldChg>
      <pc:sldChg chg="del">
        <pc:chgData name="dichen angmo" userId="3ef59dddd2f439bf" providerId="LiveId" clId="{AA07EB51-AF03-459A-8584-681EBD42837F}" dt="2025-07-24T09:16:30.959" v="433" actId="47"/>
        <pc:sldMkLst>
          <pc:docMk/>
          <pc:sldMk cId="1416939961" sldId="299"/>
        </pc:sldMkLst>
      </pc:sldChg>
      <pc:sldChg chg="modSp mod">
        <pc:chgData name="dichen angmo" userId="3ef59dddd2f439bf" providerId="LiveId" clId="{AA07EB51-AF03-459A-8584-681EBD42837F}" dt="2025-07-24T08:31:55.252" v="331" actId="1076"/>
        <pc:sldMkLst>
          <pc:docMk/>
          <pc:sldMk cId="509981327" sldId="302"/>
        </pc:sldMkLst>
        <pc:picChg chg="mod">
          <ac:chgData name="dichen angmo" userId="3ef59dddd2f439bf" providerId="LiveId" clId="{AA07EB51-AF03-459A-8584-681EBD42837F}" dt="2025-07-24T08:31:55.252" v="331" actId="1076"/>
          <ac:picMkLst>
            <pc:docMk/>
            <pc:sldMk cId="509981327" sldId="302"/>
            <ac:picMk id="4" creationId="{CB17B743-4578-E114-20A0-C71D080AF879}"/>
          </ac:picMkLst>
        </pc:picChg>
      </pc:sldChg>
      <pc:sldChg chg="modSp mod">
        <pc:chgData name="dichen angmo" userId="3ef59dddd2f439bf" providerId="LiveId" clId="{AA07EB51-AF03-459A-8584-681EBD42837F}" dt="2025-07-24T09:01:11.759" v="417" actId="20577"/>
        <pc:sldMkLst>
          <pc:docMk/>
          <pc:sldMk cId="3133114304" sldId="303"/>
        </pc:sldMkLst>
        <pc:spChg chg="mod">
          <ac:chgData name="dichen angmo" userId="3ef59dddd2f439bf" providerId="LiveId" clId="{AA07EB51-AF03-459A-8584-681EBD42837F}" dt="2025-07-24T09:01:11.759" v="417" actId="20577"/>
          <ac:spMkLst>
            <pc:docMk/>
            <pc:sldMk cId="3133114304" sldId="303"/>
            <ac:spMk id="3" creationId="{368805C9-76E8-AD50-4833-DEC32F587617}"/>
          </ac:spMkLst>
        </pc:spChg>
      </pc:sldChg>
      <pc:sldChg chg="del">
        <pc:chgData name="dichen angmo" userId="3ef59dddd2f439bf" providerId="LiveId" clId="{AA07EB51-AF03-459A-8584-681EBD42837F}" dt="2025-07-24T09:16:10.177" v="425" actId="47"/>
        <pc:sldMkLst>
          <pc:docMk/>
          <pc:sldMk cId="3340575131" sldId="306"/>
        </pc:sldMkLst>
      </pc:sldChg>
      <pc:sldChg chg="del">
        <pc:chgData name="dichen angmo" userId="3ef59dddd2f439bf" providerId="LiveId" clId="{AA07EB51-AF03-459A-8584-681EBD42837F}" dt="2025-07-24T09:16:09.244" v="424" actId="47"/>
        <pc:sldMkLst>
          <pc:docMk/>
          <pc:sldMk cId="3082084815" sldId="307"/>
        </pc:sldMkLst>
      </pc:sldChg>
      <pc:sldChg chg="del">
        <pc:chgData name="dichen angmo" userId="3ef59dddd2f439bf" providerId="LiveId" clId="{AA07EB51-AF03-459A-8584-681EBD42837F}" dt="2025-07-24T09:39:03.654" v="476" actId="2696"/>
        <pc:sldMkLst>
          <pc:docMk/>
          <pc:sldMk cId="1224100553" sldId="308"/>
        </pc:sldMkLst>
      </pc:sldChg>
      <pc:sldChg chg="delSp modSp add mod setBg delDesignElem">
        <pc:chgData name="dichen angmo" userId="3ef59dddd2f439bf" providerId="LiveId" clId="{AA07EB51-AF03-459A-8584-681EBD42837F}" dt="2025-07-24T09:39:33.960" v="483" actId="14100"/>
        <pc:sldMkLst>
          <pc:docMk/>
          <pc:sldMk cId="1510723991" sldId="308"/>
        </pc:sldMkLst>
        <pc:spChg chg="del">
          <ac:chgData name="dichen angmo" userId="3ef59dddd2f439bf" providerId="LiveId" clId="{AA07EB51-AF03-459A-8584-681EBD42837F}" dt="2025-07-24T09:39:15.725" v="480"/>
          <ac:spMkLst>
            <pc:docMk/>
            <pc:sldMk cId="1510723991" sldId="308"/>
            <ac:spMk id="26" creationId="{33E93247-6229-44AB-A550-739E971E690B}"/>
          </ac:spMkLst>
        </pc:spChg>
        <pc:graphicFrameChg chg="modGraphic">
          <ac:chgData name="dichen angmo" userId="3ef59dddd2f439bf" providerId="LiveId" clId="{AA07EB51-AF03-459A-8584-681EBD42837F}" dt="2025-07-24T09:39:33.960" v="483" actId="14100"/>
          <ac:graphicFrameMkLst>
            <pc:docMk/>
            <pc:sldMk cId="1510723991" sldId="308"/>
            <ac:graphicFrameMk id="28" creationId="{46C8DFD1-326D-BEF8-19A9-C9633600E3F1}"/>
          </ac:graphicFrameMkLst>
        </pc:graphicFrameChg>
        <pc:cxnChg chg="del">
          <ac:chgData name="dichen angmo" userId="3ef59dddd2f439bf" providerId="LiveId" clId="{AA07EB51-AF03-459A-8584-681EBD42837F}" dt="2025-07-24T09:39:15.725" v="480"/>
          <ac:cxnSpMkLst>
            <pc:docMk/>
            <pc:sldMk cId="1510723991" sldId="308"/>
            <ac:cxnSpMk id="24" creationId="{F64F9B95-9045-48D2-B9F3-2927E98F54AA}"/>
          </ac:cxnSpMkLst>
        </pc:cxnChg>
        <pc:cxnChg chg="del">
          <ac:chgData name="dichen angmo" userId="3ef59dddd2f439bf" providerId="LiveId" clId="{AA07EB51-AF03-459A-8584-681EBD42837F}" dt="2025-07-24T09:39:15.725" v="480"/>
          <ac:cxnSpMkLst>
            <pc:docMk/>
            <pc:sldMk cId="1510723991" sldId="308"/>
            <ac:cxnSpMk id="25" creationId="{085AA86F-6A4D-4BCB-A045-D992CDC2959B}"/>
          </ac:cxnSpMkLst>
        </pc:cxnChg>
        <pc:cxnChg chg="del">
          <ac:chgData name="dichen angmo" userId="3ef59dddd2f439bf" providerId="LiveId" clId="{AA07EB51-AF03-459A-8584-681EBD42837F}" dt="2025-07-24T09:39:15.725" v="480"/>
          <ac:cxnSpMkLst>
            <pc:docMk/>
            <pc:sldMk cId="1510723991" sldId="308"/>
            <ac:cxnSpMk id="27" creationId="{EE2E603F-4A95-4FE8-BB06-211DFD75DBEF}"/>
          </ac:cxnSpMkLst>
        </pc:cxnChg>
      </pc:sldChg>
      <pc:sldChg chg="delSp modSp add mod setBg delDesignElem">
        <pc:chgData name="dichen angmo" userId="3ef59dddd2f439bf" providerId="LiveId" clId="{AA07EB51-AF03-459A-8584-681EBD42837F}" dt="2025-07-24T09:40:14.536" v="488" actId="1076"/>
        <pc:sldMkLst>
          <pc:docMk/>
          <pc:sldMk cId="573146448" sldId="310"/>
        </pc:sldMkLst>
        <pc:spChg chg="del">
          <ac:chgData name="dichen angmo" userId="3ef59dddd2f439bf" providerId="LiveId" clId="{AA07EB51-AF03-459A-8584-681EBD42837F}" dt="2025-07-24T09:39:15.725" v="480"/>
          <ac:spMkLst>
            <pc:docMk/>
            <pc:sldMk cId="573146448" sldId="310"/>
            <ac:spMk id="19" creationId="{33E93247-6229-44AB-A550-739E971E690B}"/>
          </ac:spMkLst>
        </pc:spChg>
        <pc:graphicFrameChg chg="mod modGraphic">
          <ac:chgData name="dichen angmo" userId="3ef59dddd2f439bf" providerId="LiveId" clId="{AA07EB51-AF03-459A-8584-681EBD42837F}" dt="2025-07-24T09:40:14.536" v="488" actId="1076"/>
          <ac:graphicFrameMkLst>
            <pc:docMk/>
            <pc:sldMk cId="573146448" sldId="310"/>
            <ac:graphicFrameMk id="5" creationId="{0E2F0B92-87E8-8740-9649-4BC46920F26C}"/>
          </ac:graphicFrameMkLst>
        </pc:graphicFrameChg>
        <pc:cxnChg chg="del">
          <ac:chgData name="dichen angmo" userId="3ef59dddd2f439bf" providerId="LiveId" clId="{AA07EB51-AF03-459A-8584-681EBD42837F}" dt="2025-07-24T09:39:15.725" v="480"/>
          <ac:cxnSpMkLst>
            <pc:docMk/>
            <pc:sldMk cId="573146448" sldId="310"/>
            <ac:cxnSpMk id="16" creationId="{EE2E603F-4A95-4FE8-BB06-211DFD75DBEF}"/>
          </ac:cxnSpMkLst>
        </pc:cxnChg>
        <pc:cxnChg chg="del">
          <ac:chgData name="dichen angmo" userId="3ef59dddd2f439bf" providerId="LiveId" clId="{AA07EB51-AF03-459A-8584-681EBD42837F}" dt="2025-07-24T09:39:15.725" v="480"/>
          <ac:cxnSpMkLst>
            <pc:docMk/>
            <pc:sldMk cId="573146448" sldId="310"/>
            <ac:cxnSpMk id="17" creationId="{F64F9B95-9045-48D2-B9F3-2927E98F54AA}"/>
          </ac:cxnSpMkLst>
        </pc:cxnChg>
        <pc:cxnChg chg="del">
          <ac:chgData name="dichen angmo" userId="3ef59dddd2f439bf" providerId="LiveId" clId="{AA07EB51-AF03-459A-8584-681EBD42837F}" dt="2025-07-24T09:39:15.725" v="480"/>
          <ac:cxnSpMkLst>
            <pc:docMk/>
            <pc:sldMk cId="573146448" sldId="310"/>
            <ac:cxnSpMk id="18" creationId="{085AA86F-6A4D-4BCB-A045-D992CDC2959B}"/>
          </ac:cxnSpMkLst>
        </pc:cxnChg>
      </pc:sldChg>
      <pc:sldChg chg="del">
        <pc:chgData name="dichen angmo" userId="3ef59dddd2f439bf" providerId="LiveId" clId="{AA07EB51-AF03-459A-8584-681EBD42837F}" dt="2025-07-24T09:39:03.654" v="476" actId="2696"/>
        <pc:sldMkLst>
          <pc:docMk/>
          <pc:sldMk cId="4092385220" sldId="310"/>
        </pc:sldMkLst>
      </pc:sldChg>
      <pc:sldChg chg="del">
        <pc:chgData name="dichen angmo" userId="3ef59dddd2f439bf" providerId="LiveId" clId="{AA07EB51-AF03-459A-8584-681EBD42837F}" dt="2025-07-24T09:16:10.762" v="426" actId="47"/>
        <pc:sldMkLst>
          <pc:docMk/>
          <pc:sldMk cId="4104252435" sldId="311"/>
        </pc:sldMkLst>
      </pc:sldChg>
      <pc:sldChg chg="del">
        <pc:chgData name="dichen angmo" userId="3ef59dddd2f439bf" providerId="LiveId" clId="{AA07EB51-AF03-459A-8584-681EBD42837F}" dt="2025-07-24T08:43:04.488" v="342" actId="47"/>
        <pc:sldMkLst>
          <pc:docMk/>
          <pc:sldMk cId="508931083" sldId="312"/>
        </pc:sldMkLst>
      </pc:sldChg>
      <pc:sldChg chg="del">
        <pc:chgData name="dichen angmo" userId="3ef59dddd2f439bf" providerId="LiveId" clId="{AA07EB51-AF03-459A-8584-681EBD42837F}" dt="2025-07-24T08:43:25.338" v="345" actId="47"/>
        <pc:sldMkLst>
          <pc:docMk/>
          <pc:sldMk cId="1818674750" sldId="313"/>
        </pc:sldMkLst>
      </pc:sldChg>
      <pc:sldChg chg="del">
        <pc:chgData name="dichen angmo" userId="3ef59dddd2f439bf" providerId="LiveId" clId="{AA07EB51-AF03-459A-8584-681EBD42837F}" dt="2025-07-24T08:43:24.006" v="344" actId="47"/>
        <pc:sldMkLst>
          <pc:docMk/>
          <pc:sldMk cId="3463005044" sldId="314"/>
        </pc:sldMkLst>
      </pc:sldChg>
      <pc:sldChg chg="addSp delSp modSp mod">
        <pc:chgData name="dichen angmo" userId="3ef59dddd2f439bf" providerId="LiveId" clId="{AA07EB51-AF03-459A-8584-681EBD42837F}" dt="2025-07-24T08:50:19.192" v="362" actId="1076"/>
        <pc:sldMkLst>
          <pc:docMk/>
          <pc:sldMk cId="3505171469" sldId="318"/>
        </pc:sldMkLst>
        <pc:spChg chg="add mod">
          <ac:chgData name="dichen angmo" userId="3ef59dddd2f439bf" providerId="LiveId" clId="{AA07EB51-AF03-459A-8584-681EBD42837F}" dt="2025-07-24T08:50:19.192" v="362" actId="1076"/>
          <ac:spMkLst>
            <pc:docMk/>
            <pc:sldMk cId="3505171469" sldId="318"/>
            <ac:spMk id="5" creationId="{FAD366FE-5D7C-2FA5-4567-463E918CFF78}"/>
          </ac:spMkLst>
        </pc:spChg>
        <pc:picChg chg="del mod">
          <ac:chgData name="dichen angmo" userId="3ef59dddd2f439bf" providerId="LiveId" clId="{AA07EB51-AF03-459A-8584-681EBD42837F}" dt="2025-07-24T08:44:44.152" v="347" actId="21"/>
          <ac:picMkLst>
            <pc:docMk/>
            <pc:sldMk cId="3505171469" sldId="318"/>
            <ac:picMk id="4" creationId="{B23B2B5D-B2EF-67A4-AD7D-97E79059F461}"/>
          </ac:picMkLst>
        </pc:picChg>
      </pc:sldChg>
      <pc:sldChg chg="addSp delSp modSp mod">
        <pc:chgData name="dichen angmo" userId="3ef59dddd2f439bf" providerId="LiveId" clId="{AA07EB51-AF03-459A-8584-681EBD42837F}" dt="2025-07-24T08:45:05.527" v="352" actId="1076"/>
        <pc:sldMkLst>
          <pc:docMk/>
          <pc:sldMk cId="786021044" sldId="321"/>
        </pc:sldMkLst>
        <pc:spChg chg="add del mod">
          <ac:chgData name="dichen angmo" userId="3ef59dddd2f439bf" providerId="LiveId" clId="{AA07EB51-AF03-459A-8584-681EBD42837F}" dt="2025-07-24T08:45:02.526" v="351" actId="21"/>
          <ac:spMkLst>
            <pc:docMk/>
            <pc:sldMk cId="786021044" sldId="321"/>
            <ac:spMk id="3" creationId="{1524BCF7-9DDC-119E-C6DC-008A4E40F31E}"/>
          </ac:spMkLst>
        </pc:spChg>
        <pc:picChg chg="add mod">
          <ac:chgData name="dichen angmo" userId="3ef59dddd2f439bf" providerId="LiveId" clId="{AA07EB51-AF03-459A-8584-681EBD42837F}" dt="2025-07-24T08:45:05.527" v="352" actId="1076"/>
          <ac:picMkLst>
            <pc:docMk/>
            <pc:sldMk cId="786021044" sldId="321"/>
            <ac:picMk id="4" creationId="{B23B2B5D-B2EF-67A4-AD7D-97E79059F461}"/>
          </ac:picMkLst>
        </pc:picChg>
        <pc:picChg chg="del mod">
          <ac:chgData name="dichen angmo" userId="3ef59dddd2f439bf" providerId="LiveId" clId="{AA07EB51-AF03-459A-8584-681EBD42837F}" dt="2025-07-24T08:44:55.850" v="350" actId="21"/>
          <ac:picMkLst>
            <pc:docMk/>
            <pc:sldMk cId="786021044" sldId="321"/>
            <ac:picMk id="7" creationId="{BFA535AD-CD0F-F964-5263-C123CB949883}"/>
          </ac:picMkLst>
        </pc:picChg>
      </pc:sldChg>
      <pc:sldChg chg="modSp mod">
        <pc:chgData name="dichen angmo" userId="3ef59dddd2f439bf" providerId="LiveId" clId="{AA07EB51-AF03-459A-8584-681EBD42837F}" dt="2025-07-24T07:54:13.828" v="310" actId="122"/>
        <pc:sldMkLst>
          <pc:docMk/>
          <pc:sldMk cId="2431232529" sldId="327"/>
        </pc:sldMkLst>
        <pc:spChg chg="mod">
          <ac:chgData name="dichen angmo" userId="3ef59dddd2f439bf" providerId="LiveId" clId="{AA07EB51-AF03-459A-8584-681EBD42837F}" dt="2025-07-24T07:54:13.828" v="310" actId="122"/>
          <ac:spMkLst>
            <pc:docMk/>
            <pc:sldMk cId="2431232529" sldId="327"/>
            <ac:spMk id="2" creationId="{1E9B73B0-FBC2-1EB6-99B9-214FC08888F5}"/>
          </ac:spMkLst>
        </pc:spChg>
      </pc:sldChg>
      <pc:sldChg chg="modSp mod">
        <pc:chgData name="dichen angmo" userId="3ef59dddd2f439bf" providerId="LiveId" clId="{AA07EB51-AF03-459A-8584-681EBD42837F}" dt="2025-07-24T08:54:16.394" v="370" actId="122"/>
        <pc:sldMkLst>
          <pc:docMk/>
          <pc:sldMk cId="3490804052" sldId="328"/>
        </pc:sldMkLst>
        <pc:spChg chg="mod">
          <ac:chgData name="dichen angmo" userId="3ef59dddd2f439bf" providerId="LiveId" clId="{AA07EB51-AF03-459A-8584-681EBD42837F}" dt="2025-07-24T08:54:16.394" v="370" actId="122"/>
          <ac:spMkLst>
            <pc:docMk/>
            <pc:sldMk cId="3490804052" sldId="328"/>
            <ac:spMk id="2" creationId="{72A27310-0B80-F1FF-2E69-597D9C227472}"/>
          </ac:spMkLst>
        </pc:spChg>
      </pc:sldChg>
      <pc:sldChg chg="del">
        <pc:chgData name="dichen angmo" userId="3ef59dddd2f439bf" providerId="LiveId" clId="{AA07EB51-AF03-459A-8584-681EBD42837F}" dt="2025-07-24T09:16:30.219" v="432" actId="47"/>
        <pc:sldMkLst>
          <pc:docMk/>
          <pc:sldMk cId="2818533621" sldId="330"/>
        </pc:sldMkLst>
      </pc:sldChg>
      <pc:sldChg chg="addSp delSp modSp mod">
        <pc:chgData name="dichen angmo" userId="3ef59dddd2f439bf" providerId="LiveId" clId="{AA07EB51-AF03-459A-8584-681EBD42837F}" dt="2025-07-24T09:33:40.410" v="461" actId="1076"/>
        <pc:sldMkLst>
          <pc:docMk/>
          <pc:sldMk cId="506285619" sldId="331"/>
        </pc:sldMkLst>
        <pc:picChg chg="add del mod">
          <ac:chgData name="dichen angmo" userId="3ef59dddd2f439bf" providerId="LiveId" clId="{AA07EB51-AF03-459A-8584-681EBD42837F}" dt="2025-07-24T09:33:22.705" v="459" actId="478"/>
          <ac:picMkLst>
            <pc:docMk/>
            <pc:sldMk cId="506285619" sldId="331"/>
            <ac:picMk id="2" creationId="{415EF8F3-76F9-963E-1E43-AB5DFE129490}"/>
          </ac:picMkLst>
        </pc:picChg>
        <pc:picChg chg="add mod">
          <ac:chgData name="dichen angmo" userId="3ef59dddd2f439bf" providerId="LiveId" clId="{AA07EB51-AF03-459A-8584-681EBD42837F}" dt="2025-07-24T09:33:40.410" v="461" actId="1076"/>
          <ac:picMkLst>
            <pc:docMk/>
            <pc:sldMk cId="506285619" sldId="331"/>
            <ac:picMk id="4" creationId="{0CB4F3C9-A18B-3CFD-0987-F3FCFD0942D5}"/>
          </ac:picMkLst>
        </pc:picChg>
        <pc:picChg chg="del mod">
          <ac:chgData name="dichen angmo" userId="3ef59dddd2f439bf" providerId="LiveId" clId="{AA07EB51-AF03-459A-8584-681EBD42837F}" dt="2025-07-24T09:22:21.769" v="451" actId="21"/>
          <ac:picMkLst>
            <pc:docMk/>
            <pc:sldMk cId="506285619" sldId="331"/>
            <ac:picMk id="8" creationId="{B39D1FB4-C79D-14D4-07D1-1F467A8EC207}"/>
          </ac:picMkLst>
        </pc:picChg>
        <pc:picChg chg="del">
          <ac:chgData name="dichen angmo" userId="3ef59dddd2f439bf" providerId="LiveId" clId="{AA07EB51-AF03-459A-8584-681EBD42837F}" dt="2025-07-24T09:33:16.463" v="455" actId="478"/>
          <ac:picMkLst>
            <pc:docMk/>
            <pc:sldMk cId="506285619" sldId="331"/>
            <ac:picMk id="9" creationId="{A49F772E-F07D-90D0-DC14-481F92DD72D4}"/>
          </ac:picMkLst>
        </pc:picChg>
        <pc:picChg chg="del">
          <ac:chgData name="dichen angmo" userId="3ef59dddd2f439bf" providerId="LiveId" clId="{AA07EB51-AF03-459A-8584-681EBD42837F}" dt="2025-07-24T09:22:25.739" v="452" actId="21"/>
          <ac:picMkLst>
            <pc:docMk/>
            <pc:sldMk cId="506285619" sldId="331"/>
            <ac:picMk id="11" creationId="{415EF8F3-76F9-963E-1E43-AB5DFE129490}"/>
          </ac:picMkLst>
        </pc:picChg>
        <pc:picChg chg="del">
          <ac:chgData name="dichen angmo" userId="3ef59dddd2f439bf" providerId="LiveId" clId="{AA07EB51-AF03-459A-8584-681EBD42837F}" dt="2025-07-24T09:22:19.118" v="450" actId="21"/>
          <ac:picMkLst>
            <pc:docMk/>
            <pc:sldMk cId="506285619" sldId="331"/>
            <ac:picMk id="13" creationId="{9134D83C-CD3B-B263-B2F7-2397BC57EBB4}"/>
          </ac:picMkLst>
        </pc:picChg>
        <pc:picChg chg="del">
          <ac:chgData name="dichen angmo" userId="3ef59dddd2f439bf" providerId="LiveId" clId="{AA07EB51-AF03-459A-8584-681EBD42837F}" dt="2025-07-24T09:33:18.292" v="456" actId="478"/>
          <ac:picMkLst>
            <pc:docMk/>
            <pc:sldMk cId="506285619" sldId="331"/>
            <ac:picMk id="15" creationId="{FC3E3733-4630-23DB-557A-AF9CF8238AF1}"/>
          </ac:picMkLst>
        </pc:picChg>
        <pc:picChg chg="del mod">
          <ac:chgData name="dichen angmo" userId="3ef59dddd2f439bf" providerId="LiveId" clId="{AA07EB51-AF03-459A-8584-681EBD42837F}" dt="2025-07-24T09:33:19.878" v="457" actId="478"/>
          <ac:picMkLst>
            <pc:docMk/>
            <pc:sldMk cId="506285619" sldId="331"/>
            <ac:picMk id="17" creationId="{DF7F7986-36E6-467B-B71D-BBF04823E591}"/>
          </ac:picMkLst>
        </pc:picChg>
      </pc:sldChg>
      <pc:sldChg chg="modSp mod">
        <pc:chgData name="dichen angmo" userId="3ef59dddd2f439bf" providerId="LiveId" clId="{AA07EB51-AF03-459A-8584-681EBD42837F}" dt="2025-07-24T08:54:53.802" v="382" actId="27636"/>
        <pc:sldMkLst>
          <pc:docMk/>
          <pc:sldMk cId="1400279051" sldId="332"/>
        </pc:sldMkLst>
        <pc:spChg chg="mod">
          <ac:chgData name="dichen angmo" userId="3ef59dddd2f439bf" providerId="LiveId" clId="{AA07EB51-AF03-459A-8584-681EBD42837F}" dt="2025-07-24T08:54:53.802" v="382" actId="27636"/>
          <ac:spMkLst>
            <pc:docMk/>
            <pc:sldMk cId="1400279051" sldId="332"/>
            <ac:spMk id="3" creationId="{304E5DD9-2A22-5F52-829B-5AFD1053582B}"/>
          </ac:spMkLst>
        </pc:spChg>
      </pc:sldChg>
      <pc:sldChg chg="addSp delSp modSp add setBg delDesignElem">
        <pc:chgData name="dichen angmo" userId="3ef59dddd2f439bf" providerId="LiveId" clId="{AA07EB51-AF03-459A-8584-681EBD42837F}" dt="2025-07-24T09:41:48.158" v="493" actId="1035"/>
        <pc:sldMkLst>
          <pc:docMk/>
          <pc:sldMk cId="1515857379" sldId="333"/>
        </pc:sldMkLst>
        <pc:spChg chg="del">
          <ac:chgData name="dichen angmo" userId="3ef59dddd2f439bf" providerId="LiveId" clId="{AA07EB51-AF03-459A-8584-681EBD42837F}" dt="2025-07-24T09:39:15.725" v="480"/>
          <ac:spMkLst>
            <pc:docMk/>
            <pc:sldMk cId="1515857379" sldId="333"/>
            <ac:spMk id="11" creationId="{DEF92653-5D6D-47E6-8744-0DAF76E049C4}"/>
          </ac:spMkLst>
        </pc:spChg>
        <pc:picChg chg="add mod">
          <ac:chgData name="dichen angmo" userId="3ef59dddd2f439bf" providerId="LiveId" clId="{AA07EB51-AF03-459A-8584-681EBD42837F}" dt="2025-07-24T09:41:48.158" v="493" actId="1035"/>
          <ac:picMkLst>
            <pc:docMk/>
            <pc:sldMk cId="1515857379" sldId="333"/>
            <ac:picMk id="4098" creationId="{62677FE0-D4DC-82B1-F039-586758CCC570}"/>
          </ac:picMkLst>
        </pc:picChg>
        <pc:cxnChg chg="del">
          <ac:chgData name="dichen angmo" userId="3ef59dddd2f439bf" providerId="LiveId" clId="{AA07EB51-AF03-459A-8584-681EBD42837F}" dt="2025-07-24T09:39:15.725" v="480"/>
          <ac:cxnSpMkLst>
            <pc:docMk/>
            <pc:sldMk cId="1515857379" sldId="333"/>
            <ac:cxnSpMk id="7" creationId="{F64F9B95-9045-48D2-B9F3-2927E98F54AA}"/>
          </ac:cxnSpMkLst>
        </pc:cxnChg>
        <pc:cxnChg chg="del">
          <ac:chgData name="dichen angmo" userId="3ef59dddd2f439bf" providerId="LiveId" clId="{AA07EB51-AF03-459A-8584-681EBD42837F}" dt="2025-07-24T09:39:15.725" v="480"/>
          <ac:cxnSpMkLst>
            <pc:docMk/>
            <pc:sldMk cId="1515857379" sldId="333"/>
            <ac:cxnSpMk id="9" creationId="{085AA86F-6A4D-4BCB-A045-D992CDC2959B}"/>
          </ac:cxnSpMkLst>
        </pc:cxnChg>
        <pc:cxnChg chg="del">
          <ac:chgData name="dichen angmo" userId="3ef59dddd2f439bf" providerId="LiveId" clId="{AA07EB51-AF03-459A-8584-681EBD42837F}" dt="2025-07-24T09:39:15.725" v="480"/>
          <ac:cxnSpMkLst>
            <pc:docMk/>
            <pc:sldMk cId="1515857379" sldId="333"/>
            <ac:cxnSpMk id="13" creationId="{9CA98CE3-81A7-4FFE-A047-9AA65998D877}"/>
          </ac:cxnSpMkLst>
        </pc:cxnChg>
        <pc:cxnChg chg="del">
          <ac:chgData name="dichen angmo" userId="3ef59dddd2f439bf" providerId="LiveId" clId="{AA07EB51-AF03-459A-8584-681EBD42837F}" dt="2025-07-24T09:39:15.725" v="480"/>
          <ac:cxnSpMkLst>
            <pc:docMk/>
            <pc:sldMk cId="1515857379" sldId="333"/>
            <ac:cxnSpMk id="15" creationId="{18D91C2B-BDB9-49BE-9C44-E0CFE597ABFE}"/>
          </ac:cxnSpMkLst>
        </pc:cxnChg>
      </pc:sldChg>
      <pc:sldChg chg="del">
        <pc:chgData name="dichen angmo" userId="3ef59dddd2f439bf" providerId="LiveId" clId="{AA07EB51-AF03-459A-8584-681EBD42837F}" dt="2025-07-24T09:39:03.654" v="476" actId="2696"/>
        <pc:sldMkLst>
          <pc:docMk/>
          <pc:sldMk cId="1691516910" sldId="333"/>
        </pc:sldMkLst>
      </pc:sldChg>
      <pc:sldChg chg="del">
        <pc:chgData name="dichen angmo" userId="3ef59dddd2f439bf" providerId="LiveId" clId="{AA07EB51-AF03-459A-8584-681EBD42837F}" dt="2025-07-24T08:43:22.795" v="343" actId="47"/>
        <pc:sldMkLst>
          <pc:docMk/>
          <pc:sldMk cId="3696509804" sldId="334"/>
        </pc:sldMkLst>
      </pc:sldChg>
      <pc:sldChg chg="addSp delSp modSp mod">
        <pc:chgData name="dichen angmo" userId="3ef59dddd2f439bf" providerId="LiveId" clId="{AA07EB51-AF03-459A-8584-681EBD42837F}" dt="2025-07-24T07:38:32.039" v="50" actId="14100"/>
        <pc:sldMkLst>
          <pc:docMk/>
          <pc:sldMk cId="0" sldId="339"/>
        </pc:sldMkLst>
        <pc:spChg chg="mod">
          <ac:chgData name="dichen angmo" userId="3ef59dddd2f439bf" providerId="LiveId" clId="{AA07EB51-AF03-459A-8584-681EBD42837F}" dt="2025-07-24T07:35:05.198" v="41" actId="1076"/>
          <ac:spMkLst>
            <pc:docMk/>
            <pc:sldMk cId="0" sldId="339"/>
            <ac:spMk id="2" creationId="{00000000-0000-0000-0000-000000000000}"/>
          </ac:spMkLst>
        </pc:spChg>
        <pc:spChg chg="add del mod">
          <ac:chgData name="dichen angmo" userId="3ef59dddd2f439bf" providerId="LiveId" clId="{AA07EB51-AF03-459A-8584-681EBD42837F}" dt="2025-07-24T07:37:22.605" v="46" actId="21"/>
          <ac:spMkLst>
            <pc:docMk/>
            <pc:sldMk cId="0" sldId="339"/>
            <ac:spMk id="4" creationId="{35C7DF6A-B53F-E531-2C63-95941836D6DB}"/>
          </ac:spMkLst>
        </pc:spChg>
        <pc:spChg chg="add">
          <ac:chgData name="dichen angmo" userId="3ef59dddd2f439bf" providerId="LiveId" clId="{AA07EB51-AF03-459A-8584-681EBD42837F}" dt="2025-07-24T07:37:18.620" v="44"/>
          <ac:spMkLst>
            <pc:docMk/>
            <pc:sldMk cId="0" sldId="339"/>
            <ac:spMk id="5" creationId="{921F0A8B-B0F3-5216-D862-90B55CEDC3EB}"/>
          </ac:spMkLst>
        </pc:spChg>
        <pc:picChg chg="add mod">
          <ac:chgData name="dichen angmo" userId="3ef59dddd2f439bf" providerId="LiveId" clId="{AA07EB51-AF03-459A-8584-681EBD42837F}" dt="2025-07-24T07:38:32.039" v="50" actId="14100"/>
          <ac:picMkLst>
            <pc:docMk/>
            <pc:sldMk cId="0" sldId="339"/>
            <ac:picMk id="7" creationId="{ECBD3968-8B09-1326-A279-9E0C679A2487}"/>
          </ac:picMkLst>
        </pc:picChg>
      </pc:sldChg>
      <pc:sldChg chg="addSp delSp modSp mod">
        <pc:chgData name="dichen angmo" userId="3ef59dddd2f439bf" providerId="LiveId" clId="{AA07EB51-AF03-459A-8584-681EBD42837F}" dt="2025-07-24T09:00:45.986" v="416" actId="1076"/>
        <pc:sldMkLst>
          <pc:docMk/>
          <pc:sldMk cId="2290519276" sldId="347"/>
        </pc:sldMkLst>
        <pc:spChg chg="del">
          <ac:chgData name="dichen angmo" userId="3ef59dddd2f439bf" providerId="LiveId" clId="{AA07EB51-AF03-459A-8584-681EBD42837F}" dt="2025-07-24T08:59:05.135" v="393" actId="21"/>
          <ac:spMkLst>
            <pc:docMk/>
            <pc:sldMk cId="2290519276" sldId="347"/>
            <ac:spMk id="3" creationId="{EA65D659-4CAE-947C-3F12-0EF6269FD942}"/>
          </ac:spMkLst>
        </pc:spChg>
        <pc:spChg chg="del">
          <ac:chgData name="dichen angmo" userId="3ef59dddd2f439bf" providerId="LiveId" clId="{AA07EB51-AF03-459A-8584-681EBD42837F}" dt="2025-07-24T08:59:16.236" v="395" actId="21"/>
          <ac:spMkLst>
            <pc:docMk/>
            <pc:sldMk cId="2290519276" sldId="347"/>
            <ac:spMk id="4" creationId="{4D1F246F-568C-D6C5-1BAB-6FE5928FE904}"/>
          </ac:spMkLst>
        </pc:spChg>
        <pc:spChg chg="del">
          <ac:chgData name="dichen angmo" userId="3ef59dddd2f439bf" providerId="LiveId" clId="{AA07EB51-AF03-459A-8584-681EBD42837F}" dt="2025-07-24T08:59:09.921" v="394" actId="21"/>
          <ac:spMkLst>
            <pc:docMk/>
            <pc:sldMk cId="2290519276" sldId="347"/>
            <ac:spMk id="5" creationId="{F89CB5D1-D7C0-BBAC-10C2-4FC50A8AD485}"/>
          </ac:spMkLst>
        </pc:spChg>
        <pc:picChg chg="add mod">
          <ac:chgData name="dichen angmo" userId="3ef59dddd2f439bf" providerId="LiveId" clId="{AA07EB51-AF03-459A-8584-681EBD42837F}" dt="2025-07-24T09:00:22.214" v="408" actId="1076"/>
          <ac:picMkLst>
            <pc:docMk/>
            <pc:sldMk cId="2290519276" sldId="347"/>
            <ac:picMk id="2050" creationId="{D1AC4617-5FAA-BB7F-F88F-228120EDB449}"/>
          </ac:picMkLst>
        </pc:picChg>
        <pc:picChg chg="add mod">
          <ac:chgData name="dichen angmo" userId="3ef59dddd2f439bf" providerId="LiveId" clId="{AA07EB51-AF03-459A-8584-681EBD42837F}" dt="2025-07-24T09:00:45.986" v="416" actId="1076"/>
          <ac:picMkLst>
            <pc:docMk/>
            <pc:sldMk cId="2290519276" sldId="347"/>
            <ac:picMk id="2052" creationId="{A7818878-0029-3002-5719-62D6FBE3709D}"/>
          </ac:picMkLst>
        </pc:picChg>
        <pc:picChg chg="add mod">
          <ac:chgData name="dichen angmo" userId="3ef59dddd2f439bf" providerId="LiveId" clId="{AA07EB51-AF03-459A-8584-681EBD42837F}" dt="2025-07-24T09:00:39.708" v="414" actId="14100"/>
          <ac:picMkLst>
            <pc:docMk/>
            <pc:sldMk cId="2290519276" sldId="347"/>
            <ac:picMk id="2054" creationId="{F22A973D-BCF9-1F44-CF5E-D14D4EB43E70}"/>
          </ac:picMkLst>
        </pc:picChg>
      </pc:sldChg>
      <pc:sldChg chg="addSp delSp modSp del mod modClrScheme chgLayout">
        <pc:chgData name="dichen angmo" userId="3ef59dddd2f439bf" providerId="LiveId" clId="{AA07EB51-AF03-459A-8584-681EBD42837F}" dt="2025-07-24T09:01:23.942" v="418" actId="47"/>
        <pc:sldMkLst>
          <pc:docMk/>
          <pc:sldMk cId="3700057459" sldId="349"/>
        </pc:sldMkLst>
        <pc:spChg chg="mod ord">
          <ac:chgData name="dichen angmo" userId="3ef59dddd2f439bf" providerId="LiveId" clId="{AA07EB51-AF03-459A-8584-681EBD42837F}" dt="2025-07-24T07:44:27.714" v="275" actId="700"/>
          <ac:spMkLst>
            <pc:docMk/>
            <pc:sldMk cId="3700057459" sldId="349"/>
            <ac:spMk id="2" creationId="{DE1520E6-2DDB-5232-1E3E-9C189EB70FF9}"/>
          </ac:spMkLst>
        </pc:spChg>
        <pc:spChg chg="mod ord">
          <ac:chgData name="dichen angmo" userId="3ef59dddd2f439bf" providerId="LiveId" clId="{AA07EB51-AF03-459A-8584-681EBD42837F}" dt="2025-07-24T07:44:27.714" v="275" actId="700"/>
          <ac:spMkLst>
            <pc:docMk/>
            <pc:sldMk cId="3700057459" sldId="349"/>
            <ac:spMk id="3" creationId="{29A947C0-8D55-0C07-A1C5-34749DDAFB2D}"/>
          </ac:spMkLst>
        </pc:spChg>
        <pc:spChg chg="mod ord">
          <ac:chgData name="dichen angmo" userId="3ef59dddd2f439bf" providerId="LiveId" clId="{AA07EB51-AF03-459A-8584-681EBD42837F}" dt="2025-07-24T07:44:27.714" v="275" actId="700"/>
          <ac:spMkLst>
            <pc:docMk/>
            <pc:sldMk cId="3700057459" sldId="349"/>
            <ac:spMk id="4" creationId="{4E654C20-78C2-226C-DBDF-055E523E6F40}"/>
          </ac:spMkLst>
        </pc:spChg>
        <pc:spChg chg="add del mod ord">
          <ac:chgData name="dichen angmo" userId="3ef59dddd2f439bf" providerId="LiveId" clId="{AA07EB51-AF03-459A-8584-681EBD42837F}" dt="2025-07-24T07:44:27.714" v="275" actId="700"/>
          <ac:spMkLst>
            <pc:docMk/>
            <pc:sldMk cId="3700057459" sldId="349"/>
            <ac:spMk id="11" creationId="{26DBCB0D-4167-D93A-D44A-7F985167250C}"/>
          </ac:spMkLst>
        </pc:spChg>
        <pc:spChg chg="mod">
          <ac:chgData name="dichen angmo" userId="3ef59dddd2f439bf" providerId="LiveId" clId="{AA07EB51-AF03-459A-8584-681EBD42837F}" dt="2025-07-24T07:41:45.367" v="216" actId="1035"/>
          <ac:spMkLst>
            <pc:docMk/>
            <pc:sldMk cId="3700057459" sldId="349"/>
            <ac:spMk id="12" creationId="{32E075DA-C0EB-CF56-31DC-7517C18C23DC}"/>
          </ac:spMkLst>
        </pc:spChg>
        <pc:spChg chg="mod">
          <ac:chgData name="dichen angmo" userId="3ef59dddd2f439bf" providerId="LiveId" clId="{AA07EB51-AF03-459A-8584-681EBD42837F}" dt="2025-07-24T07:41:37.093" v="212" actId="1076"/>
          <ac:spMkLst>
            <pc:docMk/>
            <pc:sldMk cId="3700057459" sldId="349"/>
            <ac:spMk id="13" creationId="{0336FE95-59A0-B750-F1BB-86277F682E1A}"/>
          </ac:spMkLst>
        </pc:spChg>
        <pc:cxnChg chg="add mod">
          <ac:chgData name="dichen angmo" userId="3ef59dddd2f439bf" providerId="LiveId" clId="{AA07EB51-AF03-459A-8584-681EBD42837F}" dt="2025-07-24T07:42:17.134" v="258" actId="14100"/>
          <ac:cxnSpMkLst>
            <pc:docMk/>
            <pc:sldMk cId="3700057459" sldId="349"/>
            <ac:cxnSpMk id="8" creationId="{6DC2F544-A91B-0B0D-2519-7547CCA168BF}"/>
          </ac:cxnSpMkLst>
        </pc:cxnChg>
        <pc:cxnChg chg="mod">
          <ac:chgData name="dichen angmo" userId="3ef59dddd2f439bf" providerId="LiveId" clId="{AA07EB51-AF03-459A-8584-681EBD42837F}" dt="2025-07-24T07:39:55.707" v="109" actId="1076"/>
          <ac:cxnSpMkLst>
            <pc:docMk/>
            <pc:sldMk cId="3700057459" sldId="349"/>
            <ac:cxnSpMk id="15" creationId="{8891148B-BD95-6B4A-DEFA-5249769710C3}"/>
          </ac:cxnSpMkLst>
        </pc:cxnChg>
        <pc:cxnChg chg="del mod">
          <ac:chgData name="dichen angmo" userId="3ef59dddd2f439bf" providerId="LiveId" clId="{AA07EB51-AF03-459A-8584-681EBD42837F}" dt="2025-07-24T07:40:57.023" v="184" actId="478"/>
          <ac:cxnSpMkLst>
            <pc:docMk/>
            <pc:sldMk cId="3700057459" sldId="349"/>
            <ac:cxnSpMk id="17" creationId="{BB5D21E4-ED2C-8CE0-594C-711523B59BFC}"/>
          </ac:cxnSpMkLst>
        </pc:cxnChg>
        <pc:cxnChg chg="mod">
          <ac:chgData name="dichen angmo" userId="3ef59dddd2f439bf" providerId="LiveId" clId="{AA07EB51-AF03-459A-8584-681EBD42837F}" dt="2025-07-24T07:40:50.034" v="182" actId="14100"/>
          <ac:cxnSpMkLst>
            <pc:docMk/>
            <pc:sldMk cId="3700057459" sldId="349"/>
            <ac:cxnSpMk id="20" creationId="{6D549FB3-4F9E-A370-399C-5B229CAA4DA1}"/>
          </ac:cxnSpMkLst>
        </pc:cxnChg>
        <pc:cxnChg chg="mod">
          <ac:chgData name="dichen angmo" userId="3ef59dddd2f439bf" providerId="LiveId" clId="{AA07EB51-AF03-459A-8584-681EBD42837F}" dt="2025-07-24T07:41:49.401" v="221" actId="1035"/>
          <ac:cxnSpMkLst>
            <pc:docMk/>
            <pc:sldMk cId="3700057459" sldId="349"/>
            <ac:cxnSpMk id="21" creationId="{E945BA7E-EA00-DE95-8FDF-6CD1A0B92E76}"/>
          </ac:cxnSpMkLst>
        </pc:cxnChg>
      </pc:sldChg>
      <pc:sldChg chg="addSp modSp mod">
        <pc:chgData name="dichen angmo" userId="3ef59dddd2f439bf" providerId="LiveId" clId="{AA07EB51-AF03-459A-8584-681EBD42837F}" dt="2025-07-24T09:38:15.759" v="475" actId="1076"/>
        <pc:sldMkLst>
          <pc:docMk/>
          <pc:sldMk cId="261309737" sldId="350"/>
        </pc:sldMkLst>
        <pc:spChg chg="mod">
          <ac:chgData name="dichen angmo" userId="3ef59dddd2f439bf" providerId="LiveId" clId="{AA07EB51-AF03-459A-8584-681EBD42837F}" dt="2025-07-24T09:35:40.082" v="471" actId="1076"/>
          <ac:spMkLst>
            <pc:docMk/>
            <pc:sldMk cId="261309737" sldId="350"/>
            <ac:spMk id="3" creationId="{D9C665BB-95FE-F7E1-89DB-4D462F260B9D}"/>
          </ac:spMkLst>
        </pc:spChg>
        <pc:picChg chg="add mod">
          <ac:chgData name="dichen angmo" userId="3ef59dddd2f439bf" providerId="LiveId" clId="{AA07EB51-AF03-459A-8584-681EBD42837F}" dt="2025-07-24T09:38:15.759" v="475" actId="1076"/>
          <ac:picMkLst>
            <pc:docMk/>
            <pc:sldMk cId="261309737" sldId="350"/>
            <ac:picMk id="3074" creationId="{85525B45-18AA-2F1C-5FF2-688018B767E7}"/>
          </ac:picMkLst>
        </pc:picChg>
      </pc:sldChg>
      <pc:sldChg chg="modSp mod">
        <pc:chgData name="dichen angmo" userId="3ef59dddd2f439bf" providerId="LiveId" clId="{AA07EB51-AF03-459A-8584-681EBD42837F}" dt="2025-07-24T07:52:38.296" v="300" actId="14100"/>
        <pc:sldMkLst>
          <pc:docMk/>
          <pc:sldMk cId="1719184807" sldId="351"/>
        </pc:sldMkLst>
        <pc:picChg chg="mod">
          <ac:chgData name="dichen angmo" userId="3ef59dddd2f439bf" providerId="LiveId" clId="{AA07EB51-AF03-459A-8584-681EBD42837F}" dt="2025-07-24T07:52:38.296" v="300" actId="14100"/>
          <ac:picMkLst>
            <pc:docMk/>
            <pc:sldMk cId="1719184807" sldId="351"/>
            <ac:picMk id="6" creationId="{42CA4734-9A2E-D514-E212-CE5C3F948386}"/>
          </ac:picMkLst>
        </pc:picChg>
      </pc:sldChg>
      <pc:sldChg chg="delSp del mod">
        <pc:chgData name="dichen angmo" userId="3ef59dddd2f439bf" providerId="LiveId" clId="{AA07EB51-AF03-459A-8584-681EBD42837F}" dt="2025-07-24T08:31:29.327" v="325" actId="47"/>
        <pc:sldMkLst>
          <pc:docMk/>
          <pc:sldMk cId="1450427367" sldId="355"/>
        </pc:sldMkLst>
        <pc:picChg chg="del">
          <ac:chgData name="dichen angmo" userId="3ef59dddd2f439bf" providerId="LiveId" clId="{AA07EB51-AF03-459A-8584-681EBD42837F}" dt="2025-07-24T08:31:04.471" v="321" actId="21"/>
          <ac:picMkLst>
            <pc:docMk/>
            <pc:sldMk cId="1450427367" sldId="355"/>
            <ac:picMk id="4" creationId="{6A33FE08-9BAF-2702-6445-57F00CA6C034}"/>
          </ac:picMkLst>
        </pc:picChg>
      </pc:sldChg>
      <pc:sldChg chg="modSp mod">
        <pc:chgData name="dichen angmo" userId="3ef59dddd2f439bf" providerId="LiveId" clId="{AA07EB51-AF03-459A-8584-681EBD42837F}" dt="2025-07-24T09:53:14.385" v="540" actId="12"/>
        <pc:sldMkLst>
          <pc:docMk/>
          <pc:sldMk cId="3077086304" sldId="362"/>
        </pc:sldMkLst>
        <pc:spChg chg="mod">
          <ac:chgData name="dichen angmo" userId="3ef59dddd2f439bf" providerId="LiveId" clId="{AA07EB51-AF03-459A-8584-681EBD42837F}" dt="2025-07-24T09:53:14.385" v="540" actId="12"/>
          <ac:spMkLst>
            <pc:docMk/>
            <pc:sldMk cId="3077086304" sldId="362"/>
            <ac:spMk id="3" creationId="{5B5EB3A8-7923-A95B-9A86-B5D9B743CFED}"/>
          </ac:spMkLst>
        </pc:spChg>
      </pc:sldChg>
      <pc:sldChg chg="addSp modSp mod">
        <pc:chgData name="dichen angmo" userId="3ef59dddd2f439bf" providerId="LiveId" clId="{AA07EB51-AF03-459A-8584-681EBD42837F}" dt="2025-07-24T07:33:47.405" v="34" actId="14100"/>
        <pc:sldMkLst>
          <pc:docMk/>
          <pc:sldMk cId="2229482608" sldId="365"/>
        </pc:sldMkLst>
        <pc:spChg chg="mod">
          <ac:chgData name="dichen angmo" userId="3ef59dddd2f439bf" providerId="LiveId" clId="{AA07EB51-AF03-459A-8584-681EBD42837F}" dt="2025-07-24T07:32:44.772" v="29" actId="1076"/>
          <ac:spMkLst>
            <pc:docMk/>
            <pc:sldMk cId="2229482608" sldId="365"/>
            <ac:spMk id="3" creationId="{6988D543-D547-618C-E10E-74BE81A45D85}"/>
          </ac:spMkLst>
        </pc:spChg>
        <pc:picChg chg="add mod">
          <ac:chgData name="dichen angmo" userId="3ef59dddd2f439bf" providerId="LiveId" clId="{AA07EB51-AF03-459A-8584-681EBD42837F}" dt="2025-07-24T07:33:47.405" v="34" actId="14100"/>
          <ac:picMkLst>
            <pc:docMk/>
            <pc:sldMk cId="2229482608" sldId="365"/>
            <ac:picMk id="7170" creationId="{CDC9901E-B6CA-1C79-DDD3-0E9088C1DB8A}"/>
          </ac:picMkLst>
        </pc:picChg>
      </pc:sldChg>
      <pc:sldChg chg="del">
        <pc:chgData name="dichen angmo" userId="3ef59dddd2f439bf" providerId="LiveId" clId="{AA07EB51-AF03-459A-8584-681EBD42837F}" dt="2025-07-24T08:37:13.575" v="333" actId="47"/>
        <pc:sldMkLst>
          <pc:docMk/>
          <pc:sldMk cId="0" sldId="373"/>
        </pc:sldMkLst>
      </pc:sldChg>
      <pc:sldChg chg="modSp mod">
        <pc:chgData name="dichen angmo" userId="3ef59dddd2f439bf" providerId="LiveId" clId="{AA07EB51-AF03-459A-8584-681EBD42837F}" dt="2025-07-24T07:54:57.252" v="314" actId="1076"/>
        <pc:sldMkLst>
          <pc:docMk/>
          <pc:sldMk cId="659433673" sldId="375"/>
        </pc:sldMkLst>
        <pc:spChg chg="mod">
          <ac:chgData name="dichen angmo" userId="3ef59dddd2f439bf" providerId="LiveId" clId="{AA07EB51-AF03-459A-8584-681EBD42837F}" dt="2025-07-24T07:54:53.948" v="312" actId="113"/>
          <ac:spMkLst>
            <pc:docMk/>
            <pc:sldMk cId="659433673" sldId="375"/>
            <ac:spMk id="2" creationId="{4C14778A-7C2D-7377-C1C3-41ACD7E671E0}"/>
          </ac:spMkLst>
        </pc:spChg>
        <pc:picChg chg="mod">
          <ac:chgData name="dichen angmo" userId="3ef59dddd2f439bf" providerId="LiveId" clId="{AA07EB51-AF03-459A-8584-681EBD42837F}" dt="2025-07-24T07:54:57.252" v="314" actId="1076"/>
          <ac:picMkLst>
            <pc:docMk/>
            <pc:sldMk cId="659433673" sldId="375"/>
            <ac:picMk id="2056" creationId="{F31A18EA-F507-C621-4F7D-2DB8342A46D1}"/>
          </ac:picMkLst>
        </pc:picChg>
      </pc:sldChg>
      <pc:sldChg chg="addSp delSp modSp new mod">
        <pc:chgData name="dichen angmo" userId="3ef59dddd2f439bf" providerId="LiveId" clId="{AA07EB51-AF03-459A-8584-681EBD42837F}" dt="2025-07-24T07:50:43.339" v="293" actId="14100"/>
        <pc:sldMkLst>
          <pc:docMk/>
          <pc:sldMk cId="2677757871" sldId="377"/>
        </pc:sldMkLst>
        <pc:spChg chg="del">
          <ac:chgData name="dichen angmo" userId="3ef59dddd2f439bf" providerId="LiveId" clId="{AA07EB51-AF03-459A-8584-681EBD42837F}" dt="2025-07-24T07:49:43.482" v="282" actId="21"/>
          <ac:spMkLst>
            <pc:docMk/>
            <pc:sldMk cId="2677757871" sldId="377"/>
            <ac:spMk id="2" creationId="{FF73C4C7-3748-07AE-B348-F3FC1802BD30}"/>
          </ac:spMkLst>
        </pc:spChg>
        <pc:spChg chg="del">
          <ac:chgData name="dichen angmo" userId="3ef59dddd2f439bf" providerId="LiveId" clId="{AA07EB51-AF03-459A-8584-681EBD42837F}" dt="2025-07-24T07:49:00.285" v="277"/>
          <ac:spMkLst>
            <pc:docMk/>
            <pc:sldMk cId="2677757871" sldId="377"/>
            <ac:spMk id="3" creationId="{FF990A65-AB52-EF72-6458-7F26781C41E6}"/>
          </ac:spMkLst>
        </pc:spChg>
        <pc:spChg chg="add del mod">
          <ac:chgData name="dichen angmo" userId="3ef59dddd2f439bf" providerId="LiveId" clId="{AA07EB51-AF03-459A-8584-681EBD42837F}" dt="2025-07-24T07:49:03.620" v="278"/>
          <ac:spMkLst>
            <pc:docMk/>
            <pc:sldMk cId="2677757871" sldId="377"/>
            <ac:spMk id="4" creationId="{3B327AAC-4D53-0B83-9148-F34DFC1F2208}"/>
          </ac:spMkLst>
        </pc:spChg>
        <pc:spChg chg="add del mod">
          <ac:chgData name="dichen angmo" userId="3ef59dddd2f439bf" providerId="LiveId" clId="{AA07EB51-AF03-459A-8584-681EBD42837F}" dt="2025-07-24T07:49:21.379" v="279" actId="931"/>
          <ac:spMkLst>
            <pc:docMk/>
            <pc:sldMk cId="2677757871" sldId="377"/>
            <ac:spMk id="5" creationId="{709607F1-1181-CB35-FF22-5F4B79C416F5}"/>
          </ac:spMkLst>
        </pc:spChg>
        <pc:picChg chg="add mod">
          <ac:chgData name="dichen angmo" userId="3ef59dddd2f439bf" providerId="LiveId" clId="{AA07EB51-AF03-459A-8584-681EBD42837F}" dt="2025-07-24T07:50:43.339" v="293" actId="14100"/>
          <ac:picMkLst>
            <pc:docMk/>
            <pc:sldMk cId="2677757871" sldId="377"/>
            <ac:picMk id="7" creationId="{D5F2E07F-5757-577A-AA1F-A1606969091B}"/>
          </ac:picMkLst>
        </pc:picChg>
      </pc:sldChg>
      <pc:sldChg chg="addSp delSp modSp new mod">
        <pc:chgData name="dichen angmo" userId="3ef59dddd2f439bf" providerId="LiveId" clId="{AA07EB51-AF03-459A-8584-681EBD42837F}" dt="2025-07-24T09:34:49.825" v="468" actId="1076"/>
        <pc:sldMkLst>
          <pc:docMk/>
          <pc:sldMk cId="3812187333" sldId="378"/>
        </pc:sldMkLst>
        <pc:spChg chg="del">
          <ac:chgData name="dichen angmo" userId="3ef59dddd2f439bf" providerId="LiveId" clId="{AA07EB51-AF03-459A-8584-681EBD42837F}" dt="2025-07-24T09:34:36.745" v="463" actId="21"/>
          <ac:spMkLst>
            <pc:docMk/>
            <pc:sldMk cId="3812187333" sldId="378"/>
            <ac:spMk id="2" creationId="{65C0ACD6-ACA6-AC13-AAC3-CC156B2D652B}"/>
          </ac:spMkLst>
        </pc:spChg>
        <pc:spChg chg="del">
          <ac:chgData name="dichen angmo" userId="3ef59dddd2f439bf" providerId="LiveId" clId="{AA07EB51-AF03-459A-8584-681EBD42837F}" dt="2025-07-24T09:34:33.380" v="462" actId="931"/>
          <ac:spMkLst>
            <pc:docMk/>
            <pc:sldMk cId="3812187333" sldId="378"/>
            <ac:spMk id="3" creationId="{67B1A4DD-F0C0-AFC2-359F-DCF883B9FE19}"/>
          </ac:spMkLst>
        </pc:spChg>
        <pc:picChg chg="add mod">
          <ac:chgData name="dichen angmo" userId="3ef59dddd2f439bf" providerId="LiveId" clId="{AA07EB51-AF03-459A-8584-681EBD42837F}" dt="2025-07-24T09:34:49.825" v="468" actId="1076"/>
          <ac:picMkLst>
            <pc:docMk/>
            <pc:sldMk cId="3812187333" sldId="378"/>
            <ac:picMk id="5" creationId="{8CB24FE5-FCA6-D96F-2AD9-0B51D47227E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289520-09B8-4AC7-A94C-B1EBDAAC235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2C06DA-73E3-482A-9D8C-2BF9F390FB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•It is considered as Non-insulin dependent diabetes mellitus.</a:t>
          </a:r>
        </a:p>
      </dgm:t>
    </dgm:pt>
    <dgm:pt modelId="{92D3D400-D53D-43A6-A9D6-CE52274664A8}" type="parTrans" cxnId="{0B0CF67C-51A0-4D27-859F-6D71621CFB91}">
      <dgm:prSet/>
      <dgm:spPr/>
      <dgm:t>
        <a:bodyPr/>
        <a:lstStyle/>
        <a:p>
          <a:endParaRPr lang="en-US"/>
        </a:p>
      </dgm:t>
    </dgm:pt>
    <dgm:pt modelId="{E017B53A-2DE6-4F00-BB27-B20A7A6CD5CC}" type="sibTrans" cxnId="{0B0CF67C-51A0-4D27-859F-6D71621CFB91}">
      <dgm:prSet/>
      <dgm:spPr/>
      <dgm:t>
        <a:bodyPr/>
        <a:lstStyle/>
        <a:p>
          <a:endParaRPr lang="en-US"/>
        </a:p>
      </dgm:t>
    </dgm:pt>
    <dgm:pt modelId="{1CFBB140-6253-4EB5-AD6A-0042AC8562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•Maturity onset DM.</a:t>
          </a:r>
        </a:p>
      </dgm:t>
    </dgm:pt>
    <dgm:pt modelId="{FF692492-C7CF-4797-80E5-79647F9A6760}" type="parTrans" cxnId="{279C379F-538A-47D5-AD02-06E58E1B9BE8}">
      <dgm:prSet/>
      <dgm:spPr/>
      <dgm:t>
        <a:bodyPr/>
        <a:lstStyle/>
        <a:p>
          <a:endParaRPr lang="en-US"/>
        </a:p>
      </dgm:t>
    </dgm:pt>
    <dgm:pt modelId="{7F1BCF77-BFD6-44C5-9B7C-AFECBD1989E3}" type="sibTrans" cxnId="{279C379F-538A-47D5-AD02-06E58E1B9BE8}">
      <dgm:prSet/>
      <dgm:spPr/>
      <dgm:t>
        <a:bodyPr/>
        <a:lstStyle/>
        <a:p>
          <a:endParaRPr lang="en-US"/>
        </a:p>
      </dgm:t>
    </dgm:pt>
    <dgm:pt modelId="{8060C47F-28E4-4480-ABE4-5637A5A82E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•High degree of genetic predisposition.</a:t>
          </a:r>
        </a:p>
      </dgm:t>
    </dgm:pt>
    <dgm:pt modelId="{9FE815DA-AA14-4EAD-BD8A-5FE5AD1AA447}" type="parTrans" cxnId="{37BC1F0E-BA7D-4DD9-B37E-05FBC46D786B}">
      <dgm:prSet/>
      <dgm:spPr/>
      <dgm:t>
        <a:bodyPr/>
        <a:lstStyle/>
        <a:p>
          <a:endParaRPr lang="en-US"/>
        </a:p>
      </dgm:t>
    </dgm:pt>
    <dgm:pt modelId="{2EF21607-9961-4DFA-81E1-F1E06BCCD33B}" type="sibTrans" cxnId="{37BC1F0E-BA7D-4DD9-B37E-05FBC46D786B}">
      <dgm:prSet/>
      <dgm:spPr/>
      <dgm:t>
        <a:bodyPr/>
        <a:lstStyle/>
        <a:p>
          <a:endParaRPr lang="en-US"/>
        </a:p>
      </dgm:t>
    </dgm:pt>
    <dgm:pt modelId="{F44C2CB4-4C1D-4436-B3D1-888F72BCC4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•Less prone to </a:t>
          </a:r>
          <a:r>
            <a:rPr lang="en-US" dirty="0" err="1"/>
            <a:t>keto</a:t>
          </a:r>
          <a:r>
            <a:rPr lang="en-US" dirty="0"/>
            <a:t>-acidosis.</a:t>
          </a:r>
        </a:p>
      </dgm:t>
    </dgm:pt>
    <dgm:pt modelId="{1D70C51C-5535-4E29-9BB7-3FC1652D2F00}" type="parTrans" cxnId="{8E77589E-D60A-483B-934D-B8C20976FF04}">
      <dgm:prSet/>
      <dgm:spPr/>
      <dgm:t>
        <a:bodyPr/>
        <a:lstStyle/>
        <a:p>
          <a:endParaRPr lang="en-US"/>
        </a:p>
      </dgm:t>
    </dgm:pt>
    <dgm:pt modelId="{209FAC97-6481-4174-A7CA-A6474CA7897F}" type="sibTrans" cxnId="{8E77589E-D60A-483B-934D-B8C20976FF04}">
      <dgm:prSet/>
      <dgm:spPr/>
      <dgm:t>
        <a:bodyPr/>
        <a:lstStyle/>
        <a:p>
          <a:endParaRPr lang="en-US"/>
        </a:p>
      </dgm:t>
    </dgm:pt>
    <dgm:pt modelId="{3C06AAD6-CF41-437F-BD06-92537BC1FE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•Insulin secretion is normal.</a:t>
          </a:r>
        </a:p>
      </dgm:t>
    </dgm:pt>
    <dgm:pt modelId="{35182440-06CD-43D2-A239-0C3EAC1059CD}" type="parTrans" cxnId="{09F242D1-B3E9-49B4-BE05-76C4821DD532}">
      <dgm:prSet/>
      <dgm:spPr/>
      <dgm:t>
        <a:bodyPr/>
        <a:lstStyle/>
        <a:p>
          <a:endParaRPr lang="en-US"/>
        </a:p>
      </dgm:t>
    </dgm:pt>
    <dgm:pt modelId="{6759D07D-8288-494A-A31E-9825888381F2}" type="sibTrans" cxnId="{09F242D1-B3E9-49B4-BE05-76C4821DD532}">
      <dgm:prSet/>
      <dgm:spPr/>
      <dgm:t>
        <a:bodyPr/>
        <a:lstStyle/>
        <a:p>
          <a:endParaRPr lang="en-US"/>
        </a:p>
      </dgm:t>
    </dgm:pt>
    <dgm:pt modelId="{5AA0867B-BAC9-4D1C-AE94-B007F9DAD4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•No anti β- cell antibody is demonstrable.</a:t>
          </a:r>
        </a:p>
      </dgm:t>
    </dgm:pt>
    <dgm:pt modelId="{FEEA3E4E-B9C7-4FA2-8220-22DA1E758ADB}" type="parTrans" cxnId="{ABFBB0CE-ABED-4835-AED8-F1E614D66B6A}">
      <dgm:prSet/>
      <dgm:spPr/>
      <dgm:t>
        <a:bodyPr/>
        <a:lstStyle/>
        <a:p>
          <a:endParaRPr lang="en-US"/>
        </a:p>
      </dgm:t>
    </dgm:pt>
    <dgm:pt modelId="{C9DD2B24-F800-4BB4-965C-EE4712F9CA7D}" type="sibTrans" cxnId="{ABFBB0CE-ABED-4835-AED8-F1E614D66B6A}">
      <dgm:prSet/>
      <dgm:spPr/>
      <dgm:t>
        <a:bodyPr/>
        <a:lstStyle/>
        <a:p>
          <a:endParaRPr lang="en-US"/>
        </a:p>
      </dgm:t>
    </dgm:pt>
    <dgm:pt modelId="{F56722E9-F01C-44E2-A1E2-B5A4295C4912}" type="pres">
      <dgm:prSet presAssocID="{C8289520-09B8-4AC7-A94C-B1EBDAAC235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53B2AE2-F5BE-488C-B878-383053254F1F}" type="pres">
      <dgm:prSet presAssocID="{DA2C06DA-73E3-482A-9D8C-2BF9F390FBF0}" presName="compNode" presStyleCnt="0"/>
      <dgm:spPr/>
    </dgm:pt>
    <dgm:pt modelId="{1C7F5DBB-F0A5-4F6F-B534-2A686A7D01E3}" type="pres">
      <dgm:prSet presAssocID="{DA2C06DA-73E3-482A-9D8C-2BF9F390FBF0}" presName="bgRect" presStyleLbl="bgShp" presStyleIdx="0" presStyleCnt="6"/>
      <dgm:spPr/>
    </dgm:pt>
    <dgm:pt modelId="{1F5FEDE7-CFA7-42A9-8F82-C78EB3F48ADB}" type="pres">
      <dgm:prSet presAssocID="{DA2C06DA-73E3-482A-9D8C-2BF9F390FBF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="" xmlns:dgm14="http://schemas.microsoft.com/office/drawing/2010/diagram" id="0" name="" descr="Kidney"/>
        </a:ext>
      </dgm:extLst>
    </dgm:pt>
    <dgm:pt modelId="{E3482D75-D1CD-4360-983E-7C149C88B50C}" type="pres">
      <dgm:prSet presAssocID="{DA2C06DA-73E3-482A-9D8C-2BF9F390FBF0}" presName="spaceRect" presStyleCnt="0"/>
      <dgm:spPr/>
    </dgm:pt>
    <dgm:pt modelId="{50A690A8-951C-4436-BF40-C9B3C404A72D}" type="pres">
      <dgm:prSet presAssocID="{DA2C06DA-73E3-482A-9D8C-2BF9F390FBF0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1334874-B78D-408F-A7C9-B41862CD8086}" type="pres">
      <dgm:prSet presAssocID="{E017B53A-2DE6-4F00-BB27-B20A7A6CD5CC}" presName="sibTrans" presStyleCnt="0"/>
      <dgm:spPr/>
    </dgm:pt>
    <dgm:pt modelId="{E3F86BB7-54B3-45F7-9E44-29D1DB9AAF3C}" type="pres">
      <dgm:prSet presAssocID="{1CFBB140-6253-4EB5-AD6A-0042AC8562FB}" presName="compNode" presStyleCnt="0"/>
      <dgm:spPr/>
    </dgm:pt>
    <dgm:pt modelId="{801E960D-9D91-4F68-A22D-1294EE953F5F}" type="pres">
      <dgm:prSet presAssocID="{1CFBB140-6253-4EB5-AD6A-0042AC8562FB}" presName="bgRect" presStyleLbl="bgShp" presStyleIdx="1" presStyleCnt="6"/>
      <dgm:spPr/>
    </dgm:pt>
    <dgm:pt modelId="{9E92EA74-3E3F-4CAE-A33E-3BD765009650}" type="pres">
      <dgm:prSet presAssocID="{1CFBB140-6253-4EB5-AD6A-0042AC8562F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="" xmlns:dgm14="http://schemas.microsoft.com/office/drawing/2010/diagram" id="0" name="" descr="Stopwatch"/>
        </a:ext>
      </dgm:extLst>
    </dgm:pt>
    <dgm:pt modelId="{CE561B3A-703E-4BEA-B03A-65AD0DD64EB5}" type="pres">
      <dgm:prSet presAssocID="{1CFBB140-6253-4EB5-AD6A-0042AC8562FB}" presName="spaceRect" presStyleCnt="0"/>
      <dgm:spPr/>
    </dgm:pt>
    <dgm:pt modelId="{825DB1E7-2BB7-44AD-B280-50FF1EF652EB}" type="pres">
      <dgm:prSet presAssocID="{1CFBB140-6253-4EB5-AD6A-0042AC8562FB}" presName="parTx" presStyleLbl="revTx" presStyleIdx="1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E9FDAA2-A11E-40EC-9AEB-9A12348011FB}" type="pres">
      <dgm:prSet presAssocID="{7F1BCF77-BFD6-44C5-9B7C-AFECBD1989E3}" presName="sibTrans" presStyleCnt="0"/>
      <dgm:spPr/>
    </dgm:pt>
    <dgm:pt modelId="{9EEE73C8-A45E-465C-82F9-53A3909A7C15}" type="pres">
      <dgm:prSet presAssocID="{8060C47F-28E4-4480-ABE4-5637A5A82E9E}" presName="compNode" presStyleCnt="0"/>
      <dgm:spPr/>
    </dgm:pt>
    <dgm:pt modelId="{4FDA948F-BAE8-4324-AB70-891C7BC9BFF7}" type="pres">
      <dgm:prSet presAssocID="{8060C47F-28E4-4480-ABE4-5637A5A82E9E}" presName="bgRect" presStyleLbl="bgShp" presStyleIdx="2" presStyleCnt="6"/>
      <dgm:spPr/>
    </dgm:pt>
    <dgm:pt modelId="{F37C0396-DAD2-4E4B-AA7B-2F9A30E40599}" type="pres">
      <dgm:prSet presAssocID="{8060C47F-28E4-4480-ABE4-5637A5A82E9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="" xmlns:dgm14="http://schemas.microsoft.com/office/drawing/2010/diagram" id="0" name="" descr="DNA"/>
        </a:ext>
      </dgm:extLst>
    </dgm:pt>
    <dgm:pt modelId="{F67EF256-A1BB-4F78-AC4A-B21BCAA07167}" type="pres">
      <dgm:prSet presAssocID="{8060C47F-28E4-4480-ABE4-5637A5A82E9E}" presName="spaceRect" presStyleCnt="0"/>
      <dgm:spPr/>
    </dgm:pt>
    <dgm:pt modelId="{E525EF79-D131-407B-817F-0C8BE00CCD00}" type="pres">
      <dgm:prSet presAssocID="{8060C47F-28E4-4480-ABE4-5637A5A82E9E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154EE7D-2160-45E8-A4D8-0C5D521FAA93}" type="pres">
      <dgm:prSet presAssocID="{2EF21607-9961-4DFA-81E1-F1E06BCCD33B}" presName="sibTrans" presStyleCnt="0"/>
      <dgm:spPr/>
    </dgm:pt>
    <dgm:pt modelId="{190CEC3F-B798-4658-A009-8B111898FF9C}" type="pres">
      <dgm:prSet presAssocID="{F44C2CB4-4C1D-4436-B3D1-888F72BCC43A}" presName="compNode" presStyleCnt="0"/>
      <dgm:spPr/>
    </dgm:pt>
    <dgm:pt modelId="{4FA39048-73D5-44BC-B597-771E0C3EE9C4}" type="pres">
      <dgm:prSet presAssocID="{F44C2CB4-4C1D-4436-B3D1-888F72BCC43A}" presName="bgRect" presStyleLbl="bgShp" presStyleIdx="3" presStyleCnt="6"/>
      <dgm:spPr/>
    </dgm:pt>
    <dgm:pt modelId="{7CC5F9B4-FCAE-42E9-964F-CAE21DAE64DD}" type="pres">
      <dgm:prSet presAssocID="{F44C2CB4-4C1D-4436-B3D1-888F72BCC43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="" xmlns:dgm14="http://schemas.microsoft.com/office/drawing/2010/diagram" id="0" name="" descr="Scientist"/>
        </a:ext>
      </dgm:extLst>
    </dgm:pt>
    <dgm:pt modelId="{72BEDA71-99A9-447D-9AC2-EDC1A23F610F}" type="pres">
      <dgm:prSet presAssocID="{F44C2CB4-4C1D-4436-B3D1-888F72BCC43A}" presName="spaceRect" presStyleCnt="0"/>
      <dgm:spPr/>
    </dgm:pt>
    <dgm:pt modelId="{84019FF8-6A88-4C3D-920D-C196C739EB2C}" type="pres">
      <dgm:prSet presAssocID="{F44C2CB4-4C1D-4436-B3D1-888F72BCC43A}" presName="parTx" presStyleLbl="revTx" presStyleIdx="3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CB65826-A22E-4E53-9F76-DCA277624E58}" type="pres">
      <dgm:prSet presAssocID="{209FAC97-6481-4174-A7CA-A6474CA7897F}" presName="sibTrans" presStyleCnt="0"/>
      <dgm:spPr/>
    </dgm:pt>
    <dgm:pt modelId="{CA918C95-A2EB-4FC6-BC47-EE9FD75FE13A}" type="pres">
      <dgm:prSet presAssocID="{3C06AAD6-CF41-437F-BD06-92537BC1FEAA}" presName="compNode" presStyleCnt="0"/>
      <dgm:spPr/>
    </dgm:pt>
    <dgm:pt modelId="{9C76577C-0963-4652-B54C-5B4E7F99E61A}" type="pres">
      <dgm:prSet presAssocID="{3C06AAD6-CF41-437F-BD06-92537BC1FEAA}" presName="bgRect" presStyleLbl="bgShp" presStyleIdx="4" presStyleCnt="6"/>
      <dgm:spPr/>
    </dgm:pt>
    <dgm:pt modelId="{FF40CAC9-E477-4C0A-BE50-83C4829C0B82}" type="pres">
      <dgm:prSet presAssocID="{3C06AAD6-CF41-437F-BD06-92537BC1FEA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="" xmlns:dgm14="http://schemas.microsoft.com/office/drawing/2010/diagram" id="0" name="" descr="Needle"/>
        </a:ext>
      </dgm:extLst>
    </dgm:pt>
    <dgm:pt modelId="{A1FB1F85-FF33-413A-9973-290EC77D2F26}" type="pres">
      <dgm:prSet presAssocID="{3C06AAD6-CF41-437F-BD06-92537BC1FEAA}" presName="spaceRect" presStyleCnt="0"/>
      <dgm:spPr/>
    </dgm:pt>
    <dgm:pt modelId="{D3B84030-3302-40D3-A48C-47276F193FB2}" type="pres">
      <dgm:prSet presAssocID="{3C06AAD6-CF41-437F-BD06-92537BC1FEAA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D5EDF-9A0D-4C19-B470-0DF6A74D3738}" type="pres">
      <dgm:prSet presAssocID="{6759D07D-8288-494A-A31E-9825888381F2}" presName="sibTrans" presStyleCnt="0"/>
      <dgm:spPr/>
    </dgm:pt>
    <dgm:pt modelId="{C7ECE8DF-2B6A-4CBA-9712-8DF9A4CC128B}" type="pres">
      <dgm:prSet presAssocID="{5AA0867B-BAC9-4D1C-AE94-B007F9DAD41E}" presName="compNode" presStyleCnt="0"/>
      <dgm:spPr/>
    </dgm:pt>
    <dgm:pt modelId="{5652036E-F1C8-470B-A1A0-A13DF4CE3DF5}" type="pres">
      <dgm:prSet presAssocID="{5AA0867B-BAC9-4D1C-AE94-B007F9DAD41E}" presName="bgRect" presStyleLbl="bgShp" presStyleIdx="5" presStyleCnt="6"/>
      <dgm:spPr/>
    </dgm:pt>
    <dgm:pt modelId="{227CE94B-58A1-43A2-A1ED-268168775A0A}" type="pres">
      <dgm:prSet presAssocID="{5AA0867B-BAC9-4D1C-AE94-B007F9DAD41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="" xmlns:dgm14="http://schemas.microsoft.com/office/drawing/2010/diagram" id="0" name="" descr="Test tubes"/>
        </a:ext>
      </dgm:extLst>
    </dgm:pt>
    <dgm:pt modelId="{F9F5EA32-7722-4165-9146-720C5C540DAD}" type="pres">
      <dgm:prSet presAssocID="{5AA0867B-BAC9-4D1C-AE94-B007F9DAD41E}" presName="spaceRect" presStyleCnt="0"/>
      <dgm:spPr/>
    </dgm:pt>
    <dgm:pt modelId="{CEBAB176-FCBC-4C41-9955-506D2B3D7FF4}" type="pres">
      <dgm:prSet presAssocID="{5AA0867B-BAC9-4D1C-AE94-B007F9DAD41E}" presName="parTx" presStyleLbl="revTx" presStyleIdx="5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D06D6F79-7098-4A46-9AAD-768E30FFE709}" type="presOf" srcId="{3C06AAD6-CF41-437F-BD06-92537BC1FEAA}" destId="{D3B84030-3302-40D3-A48C-47276F193FB2}" srcOrd="0" destOrd="0" presId="urn:microsoft.com/office/officeart/2018/2/layout/IconVerticalSolidList"/>
    <dgm:cxn modelId="{279C379F-538A-47D5-AD02-06E58E1B9BE8}" srcId="{C8289520-09B8-4AC7-A94C-B1EBDAAC2354}" destId="{1CFBB140-6253-4EB5-AD6A-0042AC8562FB}" srcOrd="1" destOrd="0" parTransId="{FF692492-C7CF-4797-80E5-79647F9A6760}" sibTransId="{7F1BCF77-BFD6-44C5-9B7C-AFECBD1989E3}"/>
    <dgm:cxn modelId="{A6412259-8347-4B31-BAC3-E8A5D133FF6C}" type="presOf" srcId="{1CFBB140-6253-4EB5-AD6A-0042AC8562FB}" destId="{825DB1E7-2BB7-44AD-B280-50FF1EF652EB}" srcOrd="0" destOrd="0" presId="urn:microsoft.com/office/officeart/2018/2/layout/IconVerticalSolidList"/>
    <dgm:cxn modelId="{ABFBB0CE-ABED-4835-AED8-F1E614D66B6A}" srcId="{C8289520-09B8-4AC7-A94C-B1EBDAAC2354}" destId="{5AA0867B-BAC9-4D1C-AE94-B007F9DAD41E}" srcOrd="5" destOrd="0" parTransId="{FEEA3E4E-B9C7-4FA2-8220-22DA1E758ADB}" sibTransId="{C9DD2B24-F800-4BB4-965C-EE4712F9CA7D}"/>
    <dgm:cxn modelId="{DAA6A68A-366D-4B79-91BD-4486B27A9ECB}" type="presOf" srcId="{C8289520-09B8-4AC7-A94C-B1EBDAAC2354}" destId="{F56722E9-F01C-44E2-A1E2-B5A4295C4912}" srcOrd="0" destOrd="0" presId="urn:microsoft.com/office/officeart/2018/2/layout/IconVerticalSolidList"/>
    <dgm:cxn modelId="{0B0CF67C-51A0-4D27-859F-6D71621CFB91}" srcId="{C8289520-09B8-4AC7-A94C-B1EBDAAC2354}" destId="{DA2C06DA-73E3-482A-9D8C-2BF9F390FBF0}" srcOrd="0" destOrd="0" parTransId="{92D3D400-D53D-43A6-A9D6-CE52274664A8}" sibTransId="{E017B53A-2DE6-4F00-BB27-B20A7A6CD5CC}"/>
    <dgm:cxn modelId="{8E77589E-D60A-483B-934D-B8C20976FF04}" srcId="{C8289520-09B8-4AC7-A94C-B1EBDAAC2354}" destId="{F44C2CB4-4C1D-4436-B3D1-888F72BCC43A}" srcOrd="3" destOrd="0" parTransId="{1D70C51C-5535-4E29-9BB7-3FC1652D2F00}" sibTransId="{209FAC97-6481-4174-A7CA-A6474CA7897F}"/>
    <dgm:cxn modelId="{2DFB66E5-6060-4279-8947-0609549B33AE}" type="presOf" srcId="{F44C2CB4-4C1D-4436-B3D1-888F72BCC43A}" destId="{84019FF8-6A88-4C3D-920D-C196C739EB2C}" srcOrd="0" destOrd="0" presId="urn:microsoft.com/office/officeart/2018/2/layout/IconVerticalSolidList"/>
    <dgm:cxn modelId="{09F242D1-B3E9-49B4-BE05-76C4821DD532}" srcId="{C8289520-09B8-4AC7-A94C-B1EBDAAC2354}" destId="{3C06AAD6-CF41-437F-BD06-92537BC1FEAA}" srcOrd="4" destOrd="0" parTransId="{35182440-06CD-43D2-A239-0C3EAC1059CD}" sibTransId="{6759D07D-8288-494A-A31E-9825888381F2}"/>
    <dgm:cxn modelId="{37BC1F0E-BA7D-4DD9-B37E-05FBC46D786B}" srcId="{C8289520-09B8-4AC7-A94C-B1EBDAAC2354}" destId="{8060C47F-28E4-4480-ABE4-5637A5A82E9E}" srcOrd="2" destOrd="0" parTransId="{9FE815DA-AA14-4EAD-BD8A-5FE5AD1AA447}" sibTransId="{2EF21607-9961-4DFA-81E1-F1E06BCCD33B}"/>
    <dgm:cxn modelId="{5F7B419E-F067-4084-83E5-E20F552122C8}" type="presOf" srcId="{DA2C06DA-73E3-482A-9D8C-2BF9F390FBF0}" destId="{50A690A8-951C-4436-BF40-C9B3C404A72D}" srcOrd="0" destOrd="0" presId="urn:microsoft.com/office/officeart/2018/2/layout/IconVerticalSolidList"/>
    <dgm:cxn modelId="{4D5805B1-A143-4C7E-8C03-F8D46A98D7D7}" type="presOf" srcId="{5AA0867B-BAC9-4D1C-AE94-B007F9DAD41E}" destId="{CEBAB176-FCBC-4C41-9955-506D2B3D7FF4}" srcOrd="0" destOrd="0" presId="urn:microsoft.com/office/officeart/2018/2/layout/IconVerticalSolidList"/>
    <dgm:cxn modelId="{277F9EFC-EE89-48DA-B8FF-9E21D608FF04}" type="presOf" srcId="{8060C47F-28E4-4480-ABE4-5637A5A82E9E}" destId="{E525EF79-D131-407B-817F-0C8BE00CCD00}" srcOrd="0" destOrd="0" presId="urn:microsoft.com/office/officeart/2018/2/layout/IconVerticalSolidList"/>
    <dgm:cxn modelId="{2D6146A9-2A73-4E06-AFDE-6AE51A14B37D}" type="presParOf" srcId="{F56722E9-F01C-44E2-A1E2-B5A4295C4912}" destId="{753B2AE2-F5BE-488C-B878-383053254F1F}" srcOrd="0" destOrd="0" presId="urn:microsoft.com/office/officeart/2018/2/layout/IconVerticalSolidList"/>
    <dgm:cxn modelId="{BB88F724-93A2-4CDC-932C-79BB6384BDD9}" type="presParOf" srcId="{753B2AE2-F5BE-488C-B878-383053254F1F}" destId="{1C7F5DBB-F0A5-4F6F-B534-2A686A7D01E3}" srcOrd="0" destOrd="0" presId="urn:microsoft.com/office/officeart/2018/2/layout/IconVerticalSolidList"/>
    <dgm:cxn modelId="{388A5A27-5D4D-4A72-88AA-F283EAEE4F39}" type="presParOf" srcId="{753B2AE2-F5BE-488C-B878-383053254F1F}" destId="{1F5FEDE7-CFA7-42A9-8F82-C78EB3F48ADB}" srcOrd="1" destOrd="0" presId="urn:microsoft.com/office/officeart/2018/2/layout/IconVerticalSolidList"/>
    <dgm:cxn modelId="{F250B8E3-C3E0-4372-96C8-926EB716C5D2}" type="presParOf" srcId="{753B2AE2-F5BE-488C-B878-383053254F1F}" destId="{E3482D75-D1CD-4360-983E-7C149C88B50C}" srcOrd="2" destOrd="0" presId="urn:microsoft.com/office/officeart/2018/2/layout/IconVerticalSolidList"/>
    <dgm:cxn modelId="{62B4F99F-53A1-4AE2-969D-4704DBFAF9A6}" type="presParOf" srcId="{753B2AE2-F5BE-488C-B878-383053254F1F}" destId="{50A690A8-951C-4436-BF40-C9B3C404A72D}" srcOrd="3" destOrd="0" presId="urn:microsoft.com/office/officeart/2018/2/layout/IconVerticalSolidList"/>
    <dgm:cxn modelId="{5BF74B69-F57A-4694-A8C3-78884838BD30}" type="presParOf" srcId="{F56722E9-F01C-44E2-A1E2-B5A4295C4912}" destId="{11334874-B78D-408F-A7C9-B41862CD8086}" srcOrd="1" destOrd="0" presId="urn:microsoft.com/office/officeart/2018/2/layout/IconVerticalSolidList"/>
    <dgm:cxn modelId="{DC9761F1-6570-4EC9-9E6F-7C1504746728}" type="presParOf" srcId="{F56722E9-F01C-44E2-A1E2-B5A4295C4912}" destId="{E3F86BB7-54B3-45F7-9E44-29D1DB9AAF3C}" srcOrd="2" destOrd="0" presId="urn:microsoft.com/office/officeart/2018/2/layout/IconVerticalSolidList"/>
    <dgm:cxn modelId="{69278BAB-9243-47A5-9DC9-B0A531DBF7C5}" type="presParOf" srcId="{E3F86BB7-54B3-45F7-9E44-29D1DB9AAF3C}" destId="{801E960D-9D91-4F68-A22D-1294EE953F5F}" srcOrd="0" destOrd="0" presId="urn:microsoft.com/office/officeart/2018/2/layout/IconVerticalSolidList"/>
    <dgm:cxn modelId="{B7194461-93A9-48D5-BF7F-943480D57058}" type="presParOf" srcId="{E3F86BB7-54B3-45F7-9E44-29D1DB9AAF3C}" destId="{9E92EA74-3E3F-4CAE-A33E-3BD765009650}" srcOrd="1" destOrd="0" presId="urn:microsoft.com/office/officeart/2018/2/layout/IconVerticalSolidList"/>
    <dgm:cxn modelId="{9B88D21B-0521-4550-B5A2-27507B6290C4}" type="presParOf" srcId="{E3F86BB7-54B3-45F7-9E44-29D1DB9AAF3C}" destId="{CE561B3A-703E-4BEA-B03A-65AD0DD64EB5}" srcOrd="2" destOrd="0" presId="urn:microsoft.com/office/officeart/2018/2/layout/IconVerticalSolidList"/>
    <dgm:cxn modelId="{69CA13BD-B962-4DA4-9EFD-22517DB8EFC8}" type="presParOf" srcId="{E3F86BB7-54B3-45F7-9E44-29D1DB9AAF3C}" destId="{825DB1E7-2BB7-44AD-B280-50FF1EF652EB}" srcOrd="3" destOrd="0" presId="urn:microsoft.com/office/officeart/2018/2/layout/IconVerticalSolidList"/>
    <dgm:cxn modelId="{AF624F50-4563-433B-BF42-A3A97ACB90A2}" type="presParOf" srcId="{F56722E9-F01C-44E2-A1E2-B5A4295C4912}" destId="{DE9FDAA2-A11E-40EC-9AEB-9A12348011FB}" srcOrd="3" destOrd="0" presId="urn:microsoft.com/office/officeart/2018/2/layout/IconVerticalSolidList"/>
    <dgm:cxn modelId="{654D3EDB-CA5A-43CA-A0F6-FFF02C40DAB9}" type="presParOf" srcId="{F56722E9-F01C-44E2-A1E2-B5A4295C4912}" destId="{9EEE73C8-A45E-465C-82F9-53A3909A7C15}" srcOrd="4" destOrd="0" presId="urn:microsoft.com/office/officeart/2018/2/layout/IconVerticalSolidList"/>
    <dgm:cxn modelId="{C7552AEB-4C6C-4D2B-95AF-80FBD0D8D5A0}" type="presParOf" srcId="{9EEE73C8-A45E-465C-82F9-53A3909A7C15}" destId="{4FDA948F-BAE8-4324-AB70-891C7BC9BFF7}" srcOrd="0" destOrd="0" presId="urn:microsoft.com/office/officeart/2018/2/layout/IconVerticalSolidList"/>
    <dgm:cxn modelId="{97E0164C-30F6-432B-AE8C-AF10136E2F72}" type="presParOf" srcId="{9EEE73C8-A45E-465C-82F9-53A3909A7C15}" destId="{F37C0396-DAD2-4E4B-AA7B-2F9A30E40599}" srcOrd="1" destOrd="0" presId="urn:microsoft.com/office/officeart/2018/2/layout/IconVerticalSolidList"/>
    <dgm:cxn modelId="{27200E25-73C3-4613-B967-1C5F6BAD7E43}" type="presParOf" srcId="{9EEE73C8-A45E-465C-82F9-53A3909A7C15}" destId="{F67EF256-A1BB-4F78-AC4A-B21BCAA07167}" srcOrd="2" destOrd="0" presId="urn:microsoft.com/office/officeart/2018/2/layout/IconVerticalSolidList"/>
    <dgm:cxn modelId="{0EA84C25-F525-44EE-B213-DB1CC2397A57}" type="presParOf" srcId="{9EEE73C8-A45E-465C-82F9-53A3909A7C15}" destId="{E525EF79-D131-407B-817F-0C8BE00CCD00}" srcOrd="3" destOrd="0" presId="urn:microsoft.com/office/officeart/2018/2/layout/IconVerticalSolidList"/>
    <dgm:cxn modelId="{2B4DF850-8C5D-4FD3-B38D-AF813E2EF13A}" type="presParOf" srcId="{F56722E9-F01C-44E2-A1E2-B5A4295C4912}" destId="{F154EE7D-2160-45E8-A4D8-0C5D521FAA93}" srcOrd="5" destOrd="0" presId="urn:microsoft.com/office/officeart/2018/2/layout/IconVerticalSolidList"/>
    <dgm:cxn modelId="{B892BD09-83D3-4194-9177-DB768E12A48B}" type="presParOf" srcId="{F56722E9-F01C-44E2-A1E2-B5A4295C4912}" destId="{190CEC3F-B798-4658-A009-8B111898FF9C}" srcOrd="6" destOrd="0" presId="urn:microsoft.com/office/officeart/2018/2/layout/IconVerticalSolidList"/>
    <dgm:cxn modelId="{0CEEA17C-B585-43E0-9871-3DA36C1AB77E}" type="presParOf" srcId="{190CEC3F-B798-4658-A009-8B111898FF9C}" destId="{4FA39048-73D5-44BC-B597-771E0C3EE9C4}" srcOrd="0" destOrd="0" presId="urn:microsoft.com/office/officeart/2018/2/layout/IconVerticalSolidList"/>
    <dgm:cxn modelId="{D419C7A6-470C-487D-A200-663314187B25}" type="presParOf" srcId="{190CEC3F-B798-4658-A009-8B111898FF9C}" destId="{7CC5F9B4-FCAE-42E9-964F-CAE21DAE64DD}" srcOrd="1" destOrd="0" presId="urn:microsoft.com/office/officeart/2018/2/layout/IconVerticalSolidList"/>
    <dgm:cxn modelId="{C87E492E-715C-438D-8AC4-60867106B84F}" type="presParOf" srcId="{190CEC3F-B798-4658-A009-8B111898FF9C}" destId="{72BEDA71-99A9-447D-9AC2-EDC1A23F610F}" srcOrd="2" destOrd="0" presId="urn:microsoft.com/office/officeart/2018/2/layout/IconVerticalSolidList"/>
    <dgm:cxn modelId="{DA1446C9-E517-4348-B0AA-FBBBCD7BEBB7}" type="presParOf" srcId="{190CEC3F-B798-4658-A009-8B111898FF9C}" destId="{84019FF8-6A88-4C3D-920D-C196C739EB2C}" srcOrd="3" destOrd="0" presId="urn:microsoft.com/office/officeart/2018/2/layout/IconVerticalSolidList"/>
    <dgm:cxn modelId="{34E6BEE3-C16D-42BF-8791-314B3BAE118F}" type="presParOf" srcId="{F56722E9-F01C-44E2-A1E2-B5A4295C4912}" destId="{1CB65826-A22E-4E53-9F76-DCA277624E58}" srcOrd="7" destOrd="0" presId="urn:microsoft.com/office/officeart/2018/2/layout/IconVerticalSolidList"/>
    <dgm:cxn modelId="{51CA9D3E-51C8-40BD-81A2-1B11253B25A5}" type="presParOf" srcId="{F56722E9-F01C-44E2-A1E2-B5A4295C4912}" destId="{CA918C95-A2EB-4FC6-BC47-EE9FD75FE13A}" srcOrd="8" destOrd="0" presId="urn:microsoft.com/office/officeart/2018/2/layout/IconVerticalSolidList"/>
    <dgm:cxn modelId="{135E30D0-71CC-4DAB-A4BD-D4C39F87554F}" type="presParOf" srcId="{CA918C95-A2EB-4FC6-BC47-EE9FD75FE13A}" destId="{9C76577C-0963-4652-B54C-5B4E7F99E61A}" srcOrd="0" destOrd="0" presId="urn:microsoft.com/office/officeart/2018/2/layout/IconVerticalSolidList"/>
    <dgm:cxn modelId="{AB366BAD-1C09-408F-BA27-6FF4FBB632AA}" type="presParOf" srcId="{CA918C95-A2EB-4FC6-BC47-EE9FD75FE13A}" destId="{FF40CAC9-E477-4C0A-BE50-83C4829C0B82}" srcOrd="1" destOrd="0" presId="urn:microsoft.com/office/officeart/2018/2/layout/IconVerticalSolidList"/>
    <dgm:cxn modelId="{DD1A254F-D623-49A9-BD70-5AD2DCB02620}" type="presParOf" srcId="{CA918C95-A2EB-4FC6-BC47-EE9FD75FE13A}" destId="{A1FB1F85-FF33-413A-9973-290EC77D2F26}" srcOrd="2" destOrd="0" presId="urn:microsoft.com/office/officeart/2018/2/layout/IconVerticalSolidList"/>
    <dgm:cxn modelId="{5F19C7FE-4F9F-4A6E-BE0D-78402F049EDA}" type="presParOf" srcId="{CA918C95-A2EB-4FC6-BC47-EE9FD75FE13A}" destId="{D3B84030-3302-40D3-A48C-47276F193FB2}" srcOrd="3" destOrd="0" presId="urn:microsoft.com/office/officeart/2018/2/layout/IconVerticalSolidList"/>
    <dgm:cxn modelId="{AA52B8F0-9D9C-4A5D-A185-B234FAD6F843}" type="presParOf" srcId="{F56722E9-F01C-44E2-A1E2-B5A4295C4912}" destId="{D9CD5EDF-9A0D-4C19-B470-0DF6A74D3738}" srcOrd="9" destOrd="0" presId="urn:microsoft.com/office/officeart/2018/2/layout/IconVerticalSolidList"/>
    <dgm:cxn modelId="{00BF2ADD-28FB-4A12-BD2A-A36D000FBFCC}" type="presParOf" srcId="{F56722E9-F01C-44E2-A1E2-B5A4295C4912}" destId="{C7ECE8DF-2B6A-4CBA-9712-8DF9A4CC128B}" srcOrd="10" destOrd="0" presId="urn:microsoft.com/office/officeart/2018/2/layout/IconVerticalSolidList"/>
    <dgm:cxn modelId="{AAC9DF9A-5F45-432A-9A31-1A430E77E03F}" type="presParOf" srcId="{C7ECE8DF-2B6A-4CBA-9712-8DF9A4CC128B}" destId="{5652036E-F1C8-470B-A1A0-A13DF4CE3DF5}" srcOrd="0" destOrd="0" presId="urn:microsoft.com/office/officeart/2018/2/layout/IconVerticalSolidList"/>
    <dgm:cxn modelId="{38EB7467-291C-4872-9013-A1182D364419}" type="presParOf" srcId="{C7ECE8DF-2B6A-4CBA-9712-8DF9A4CC128B}" destId="{227CE94B-58A1-43A2-A1ED-268168775A0A}" srcOrd="1" destOrd="0" presId="urn:microsoft.com/office/officeart/2018/2/layout/IconVerticalSolidList"/>
    <dgm:cxn modelId="{C98274A6-8591-4FA4-B9B6-7318F696A3F1}" type="presParOf" srcId="{C7ECE8DF-2B6A-4CBA-9712-8DF9A4CC128B}" destId="{F9F5EA32-7722-4165-9146-720C5C540DAD}" srcOrd="2" destOrd="0" presId="urn:microsoft.com/office/officeart/2018/2/layout/IconVerticalSolidList"/>
    <dgm:cxn modelId="{D19EE144-4250-4DCD-8F29-7CDB0872C30C}" type="presParOf" srcId="{C7ECE8DF-2B6A-4CBA-9712-8DF9A4CC128B}" destId="{CEBAB176-FCBC-4C41-9955-506D2B3D7FF4}" srcOrd="3" destOrd="0" presId="urn:microsoft.com/office/officeart/2018/2/layout/IconVerticalSolidList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0C82D04-364E-45B5-B952-45B09B3EBE4D}" type="doc">
      <dgm:prSet loTypeId="urn:microsoft.com/office/officeart/2005/8/layout/vList2" loCatId="list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1AD88C2A-FADA-4132-AC27-9721CA5B36D6}">
      <dgm:prSet/>
      <dgm:spPr/>
      <dgm:t>
        <a:bodyPr/>
        <a:lstStyle/>
        <a:p>
          <a:r>
            <a:rPr lang="en-US" b="1" dirty="0"/>
            <a:t>1.प्रमेह- </a:t>
          </a:r>
          <a:r>
            <a:rPr lang="en-US" dirty="0" err="1"/>
            <a:t>प्रमेह</a:t>
          </a:r>
          <a:r>
            <a:rPr lang="en-US" dirty="0"/>
            <a:t> </a:t>
          </a:r>
          <a:r>
            <a:rPr lang="en-US" dirty="0" err="1"/>
            <a:t>शब्द</a:t>
          </a:r>
          <a:r>
            <a:rPr lang="en-US" dirty="0"/>
            <a:t> ‘</a:t>
          </a:r>
          <a:r>
            <a:rPr lang="en-US" dirty="0" err="1"/>
            <a:t>प्र</a:t>
          </a:r>
          <a:r>
            <a:rPr lang="en-US" dirty="0"/>
            <a:t>’ </a:t>
          </a:r>
          <a:r>
            <a:rPr lang="en-US" dirty="0" err="1"/>
            <a:t>उपसर्गपूर्वक</a:t>
          </a:r>
          <a:r>
            <a:rPr lang="en-US" dirty="0"/>
            <a:t> ‘</a:t>
          </a:r>
          <a:r>
            <a:rPr lang="en-US" dirty="0" err="1"/>
            <a:t>मिहक्षरणे</a:t>
          </a:r>
          <a:r>
            <a:rPr lang="en-US" dirty="0"/>
            <a:t>’ </a:t>
          </a:r>
          <a:r>
            <a:rPr lang="en-US" dirty="0" err="1"/>
            <a:t>धातु</a:t>
          </a:r>
          <a:r>
            <a:rPr lang="en-US" dirty="0"/>
            <a:t> </a:t>
          </a:r>
          <a:r>
            <a:rPr lang="en-US" dirty="0" err="1"/>
            <a:t>से</a:t>
          </a:r>
          <a:r>
            <a:rPr lang="en-US" dirty="0"/>
            <a:t> ‘</a:t>
          </a:r>
          <a:r>
            <a:rPr lang="en-US" dirty="0" err="1"/>
            <a:t>घञ्</a:t>
          </a:r>
          <a:r>
            <a:rPr lang="en-US" dirty="0"/>
            <a:t>’ </a:t>
          </a:r>
          <a:r>
            <a:rPr lang="en-US" dirty="0" err="1"/>
            <a:t>प्रत्यय</a:t>
          </a:r>
          <a:r>
            <a:rPr lang="en-US" dirty="0"/>
            <a:t> </a:t>
          </a:r>
          <a:r>
            <a:rPr lang="en-US" dirty="0" err="1"/>
            <a:t>करने</a:t>
          </a:r>
          <a:r>
            <a:rPr lang="en-US" dirty="0"/>
            <a:t> </a:t>
          </a:r>
          <a:r>
            <a:rPr lang="en-US" dirty="0" err="1"/>
            <a:t>पर</a:t>
          </a:r>
          <a:r>
            <a:rPr lang="en-US" dirty="0"/>
            <a:t> </a:t>
          </a:r>
          <a:r>
            <a:rPr lang="en-US" dirty="0" err="1"/>
            <a:t>बना</a:t>
          </a:r>
          <a:r>
            <a:rPr lang="en-US" dirty="0"/>
            <a:t> </a:t>
          </a:r>
          <a:r>
            <a:rPr lang="en-US" dirty="0" err="1"/>
            <a:t>है</a:t>
          </a:r>
          <a:r>
            <a:rPr lang="en-US" dirty="0"/>
            <a:t> I</a:t>
          </a:r>
        </a:p>
      </dgm:t>
    </dgm:pt>
    <dgm:pt modelId="{86D77231-50C7-4E4A-A053-90199053ECA4}" type="parTrans" cxnId="{A27041C2-0E16-4622-9E20-FCD18111F923}">
      <dgm:prSet/>
      <dgm:spPr/>
      <dgm:t>
        <a:bodyPr/>
        <a:lstStyle/>
        <a:p>
          <a:endParaRPr lang="en-US"/>
        </a:p>
      </dgm:t>
    </dgm:pt>
    <dgm:pt modelId="{A4CEEEB9-4C87-4285-8EF1-EE24F229E41E}" type="sibTrans" cxnId="{A27041C2-0E16-4622-9E20-FCD18111F923}">
      <dgm:prSet/>
      <dgm:spPr/>
      <dgm:t>
        <a:bodyPr/>
        <a:lstStyle/>
        <a:p>
          <a:endParaRPr lang="en-US"/>
        </a:p>
      </dgm:t>
    </dgm:pt>
    <dgm:pt modelId="{29D5DF1A-2913-4454-BED3-3F8F28C76565}">
      <dgm:prSet/>
      <dgm:spPr/>
      <dgm:t>
        <a:bodyPr/>
        <a:lstStyle/>
        <a:p>
          <a:r>
            <a:rPr lang="en-US" dirty="0" err="1"/>
            <a:t>जिसका</a:t>
          </a:r>
          <a:r>
            <a:rPr lang="en-US" dirty="0"/>
            <a:t> </a:t>
          </a:r>
          <a:r>
            <a:rPr lang="en-US" dirty="0" err="1"/>
            <a:t>अर्थ</a:t>
          </a:r>
          <a:r>
            <a:rPr lang="en-US" dirty="0"/>
            <a:t> </a:t>
          </a:r>
          <a:r>
            <a:rPr lang="en-US" dirty="0" err="1"/>
            <a:t>है</a:t>
          </a:r>
          <a:r>
            <a:rPr lang="en-US" dirty="0"/>
            <a:t> </a:t>
          </a:r>
          <a:r>
            <a:rPr lang="en-US" dirty="0" err="1"/>
            <a:t>प्रभूत</a:t>
          </a:r>
          <a:r>
            <a:rPr lang="en-US" dirty="0"/>
            <a:t> </a:t>
          </a:r>
          <a:r>
            <a:rPr lang="en-US" dirty="0" err="1"/>
            <a:t>मात्रा</a:t>
          </a:r>
          <a:r>
            <a:rPr lang="en-US" dirty="0"/>
            <a:t> </a:t>
          </a:r>
          <a:r>
            <a:rPr lang="en-US" dirty="0" err="1"/>
            <a:t>में</a:t>
          </a:r>
          <a:r>
            <a:rPr lang="en-US" dirty="0"/>
            <a:t> </a:t>
          </a:r>
          <a:r>
            <a:rPr lang="en-US" dirty="0" err="1"/>
            <a:t>विकृतमूत्र</a:t>
          </a:r>
          <a:r>
            <a:rPr lang="en-US" dirty="0"/>
            <a:t> का </a:t>
          </a:r>
          <a:r>
            <a:rPr lang="en-US" dirty="0" err="1"/>
            <a:t>त्याग</a:t>
          </a:r>
          <a:r>
            <a:rPr lang="en-US" dirty="0"/>
            <a:t> </a:t>
          </a:r>
          <a:r>
            <a:rPr lang="en-US" dirty="0" err="1"/>
            <a:t>करना</a:t>
          </a:r>
          <a:r>
            <a:rPr lang="en-US" dirty="0"/>
            <a:t>। </a:t>
          </a:r>
        </a:p>
      </dgm:t>
    </dgm:pt>
    <dgm:pt modelId="{793015EF-7E06-4A5D-BF6D-ECACE0424F14}" type="parTrans" cxnId="{7BFEE915-A1D3-43AE-BEEB-1C7FA216BA8B}">
      <dgm:prSet/>
      <dgm:spPr/>
      <dgm:t>
        <a:bodyPr/>
        <a:lstStyle/>
        <a:p>
          <a:endParaRPr lang="en-US"/>
        </a:p>
      </dgm:t>
    </dgm:pt>
    <dgm:pt modelId="{8EBA7B7D-2ED3-478A-9833-5A96DDAB52D5}" type="sibTrans" cxnId="{7BFEE915-A1D3-43AE-BEEB-1C7FA216BA8B}">
      <dgm:prSet/>
      <dgm:spPr/>
      <dgm:t>
        <a:bodyPr/>
        <a:lstStyle/>
        <a:p>
          <a:endParaRPr lang="en-US"/>
        </a:p>
      </dgm:t>
    </dgm:pt>
    <dgm:pt modelId="{1BE04F60-50AF-4A78-B8DA-E8045298EBA9}">
      <dgm:prSet/>
      <dgm:spPr/>
      <dgm:t>
        <a:bodyPr/>
        <a:lstStyle/>
        <a:p>
          <a:r>
            <a:rPr lang="en-US" b="1" dirty="0"/>
            <a:t>2. </a:t>
          </a:r>
          <a:r>
            <a:rPr lang="en-US" b="1" dirty="0" err="1"/>
            <a:t>मधुमेह</a:t>
          </a:r>
          <a:r>
            <a:rPr lang="en-US" b="1" dirty="0"/>
            <a:t>- </a:t>
          </a:r>
          <a:r>
            <a:rPr lang="en-US" dirty="0"/>
            <a:t>‘</a:t>
          </a:r>
          <a:r>
            <a:rPr lang="en-US" dirty="0" err="1"/>
            <a:t>मधु</a:t>
          </a:r>
          <a:r>
            <a:rPr lang="en-US" dirty="0"/>
            <a:t> + </a:t>
          </a:r>
          <a:r>
            <a:rPr lang="en-US" dirty="0" err="1"/>
            <a:t>मेह</a:t>
          </a:r>
          <a:r>
            <a:rPr lang="en-US" dirty="0"/>
            <a:t>' </a:t>
          </a:r>
          <a:r>
            <a:rPr lang="en-US" b="1" dirty="0"/>
            <a:t>'</a:t>
          </a:r>
          <a:r>
            <a:rPr lang="en-US" b="1" dirty="0" err="1"/>
            <a:t>मेहेषु</a:t>
          </a:r>
          <a:r>
            <a:rPr lang="en-US" b="1" dirty="0"/>
            <a:t> </a:t>
          </a:r>
          <a:r>
            <a:rPr lang="en-US" b="1" dirty="0" err="1"/>
            <a:t>उच्च</a:t>
          </a:r>
          <a:r>
            <a:rPr lang="en-US" b="1" dirty="0"/>
            <a:t> </a:t>
          </a:r>
          <a:r>
            <a:rPr lang="en-US" b="1" dirty="0" err="1"/>
            <a:t>मधु</a:t>
          </a:r>
          <a:r>
            <a:rPr lang="en-US" b="1" dirty="0"/>
            <a:t> </a:t>
          </a:r>
          <a:r>
            <a:rPr lang="en-US" b="1" dirty="0" err="1"/>
            <a:t>इव</a:t>
          </a:r>
          <a:r>
            <a:rPr lang="en-US" b="1" dirty="0"/>
            <a:t> </a:t>
          </a:r>
          <a:r>
            <a:rPr lang="en-US" b="1" dirty="0" err="1"/>
            <a:t>मधुरं</a:t>
          </a:r>
          <a:r>
            <a:rPr lang="en-US" b="1" dirty="0"/>
            <a:t> </a:t>
          </a:r>
          <a:r>
            <a:rPr lang="en-US" b="1" dirty="0" err="1"/>
            <a:t>मेहति</a:t>
          </a:r>
          <a:r>
            <a:rPr lang="en-US" b="1" dirty="0"/>
            <a:t>’। </a:t>
          </a:r>
          <a:endParaRPr lang="en-US" dirty="0"/>
        </a:p>
      </dgm:t>
    </dgm:pt>
    <dgm:pt modelId="{1B70977C-B1C5-401F-B07A-D1C73D28A05E}" type="parTrans" cxnId="{01A36456-162C-4971-9411-ECDC3E6B4A6B}">
      <dgm:prSet/>
      <dgm:spPr/>
      <dgm:t>
        <a:bodyPr/>
        <a:lstStyle/>
        <a:p>
          <a:endParaRPr lang="en-US"/>
        </a:p>
      </dgm:t>
    </dgm:pt>
    <dgm:pt modelId="{046AA464-8A67-4705-B300-EA7D41DECEE2}" type="sibTrans" cxnId="{01A36456-162C-4971-9411-ECDC3E6B4A6B}">
      <dgm:prSet/>
      <dgm:spPr/>
      <dgm:t>
        <a:bodyPr/>
        <a:lstStyle/>
        <a:p>
          <a:endParaRPr lang="en-US"/>
        </a:p>
      </dgm:t>
    </dgm:pt>
    <dgm:pt modelId="{82DFAF0F-2594-431B-AA67-919FA6D0069B}">
      <dgm:prSet/>
      <dgm:spPr/>
      <dgm:t>
        <a:bodyPr/>
        <a:lstStyle/>
        <a:p>
          <a:r>
            <a:rPr lang="en-US" dirty="0" err="1"/>
            <a:t>अर्थात्</a:t>
          </a:r>
          <a:r>
            <a:rPr lang="en-US" dirty="0"/>
            <a:t> </a:t>
          </a:r>
          <a:r>
            <a:rPr lang="en-US" dirty="0" err="1"/>
            <a:t>मेहों</a:t>
          </a:r>
          <a:r>
            <a:rPr lang="en-US" dirty="0"/>
            <a:t> (</a:t>
          </a:r>
          <a:r>
            <a:rPr lang="en-US" dirty="0" err="1"/>
            <a:t>प्रमेहों</a:t>
          </a:r>
          <a:r>
            <a:rPr lang="en-US" dirty="0"/>
            <a:t>) </a:t>
          </a:r>
          <a:r>
            <a:rPr lang="en-US" dirty="0" err="1"/>
            <a:t>में</a:t>
          </a:r>
          <a:r>
            <a:rPr lang="en-US" dirty="0"/>
            <a:t> </a:t>
          </a:r>
          <a:r>
            <a:rPr lang="en-US" dirty="0" err="1"/>
            <a:t>जो</a:t>
          </a:r>
          <a:r>
            <a:rPr lang="en-US" dirty="0"/>
            <a:t> </a:t>
          </a:r>
          <a:r>
            <a:rPr lang="en-US" dirty="0" err="1"/>
            <a:t>उच्च</a:t>
          </a:r>
          <a:r>
            <a:rPr lang="en-US" dirty="0"/>
            <a:t> </a:t>
          </a:r>
          <a:r>
            <a:rPr lang="en-US" dirty="0" err="1"/>
            <a:t>है</a:t>
          </a:r>
          <a:r>
            <a:rPr lang="en-US" dirty="0"/>
            <a:t>, </a:t>
          </a:r>
          <a:r>
            <a:rPr lang="en-US" dirty="0" err="1"/>
            <a:t>मधु</a:t>
          </a:r>
          <a:r>
            <a:rPr lang="en-US" dirty="0"/>
            <a:t> </a:t>
          </a:r>
          <a:r>
            <a:rPr lang="en-US" dirty="0" err="1"/>
            <a:t>के</a:t>
          </a:r>
          <a:r>
            <a:rPr lang="en-US" dirty="0"/>
            <a:t> </a:t>
          </a:r>
          <a:r>
            <a:rPr lang="en-US" dirty="0" err="1"/>
            <a:t>समान</a:t>
          </a:r>
          <a:r>
            <a:rPr lang="en-US" dirty="0"/>
            <a:t> </a:t>
          </a:r>
          <a:r>
            <a:rPr lang="en-US" dirty="0" err="1"/>
            <a:t>मधुर</a:t>
          </a:r>
          <a:r>
            <a:rPr lang="en-US" dirty="0"/>
            <a:t> </a:t>
          </a:r>
          <a:r>
            <a:rPr lang="en-US" dirty="0" err="1"/>
            <a:t>मूत्र</a:t>
          </a:r>
          <a:r>
            <a:rPr lang="en-US" dirty="0"/>
            <a:t> </a:t>
          </a:r>
          <a:r>
            <a:rPr lang="en-US" dirty="0" err="1"/>
            <a:t>त्याग</a:t>
          </a:r>
          <a:r>
            <a:rPr lang="en-US" dirty="0"/>
            <a:t> </a:t>
          </a:r>
          <a:r>
            <a:rPr lang="en-US" dirty="0" err="1"/>
            <a:t>करता</a:t>
          </a:r>
          <a:r>
            <a:rPr lang="en-US" dirty="0"/>
            <a:t> </a:t>
          </a:r>
          <a:r>
            <a:rPr lang="en-US" dirty="0" err="1"/>
            <a:t>है</a:t>
          </a:r>
          <a:r>
            <a:rPr lang="en-US" dirty="0"/>
            <a:t> </a:t>
          </a:r>
          <a:r>
            <a:rPr lang="en-US" dirty="0" err="1"/>
            <a:t>वह</a:t>
          </a:r>
          <a:r>
            <a:rPr lang="en-US" dirty="0"/>
            <a:t>  </a:t>
          </a:r>
          <a:r>
            <a:rPr lang="en-US" dirty="0" err="1"/>
            <a:t>मधुमेह</a:t>
          </a:r>
          <a:r>
            <a:rPr lang="en-US" dirty="0"/>
            <a:t> </a:t>
          </a:r>
          <a:r>
            <a:rPr lang="en-US" dirty="0" err="1"/>
            <a:t>है</a:t>
          </a:r>
          <a:r>
            <a:rPr lang="en-US" dirty="0"/>
            <a:t>। </a:t>
          </a:r>
        </a:p>
      </dgm:t>
    </dgm:pt>
    <dgm:pt modelId="{D0E3799D-4468-490E-BCD1-8324CAE00827}" type="parTrans" cxnId="{A715D4CB-C636-4B37-A125-115AC1762848}">
      <dgm:prSet/>
      <dgm:spPr/>
      <dgm:t>
        <a:bodyPr/>
        <a:lstStyle/>
        <a:p>
          <a:endParaRPr lang="en-US"/>
        </a:p>
      </dgm:t>
    </dgm:pt>
    <dgm:pt modelId="{9B3303CB-966D-48A1-A202-34E0C960CDD7}" type="sibTrans" cxnId="{A715D4CB-C636-4B37-A125-115AC1762848}">
      <dgm:prSet/>
      <dgm:spPr/>
      <dgm:t>
        <a:bodyPr/>
        <a:lstStyle/>
        <a:p>
          <a:endParaRPr lang="en-US"/>
        </a:p>
      </dgm:t>
    </dgm:pt>
    <dgm:pt modelId="{9174FD80-4AAC-49E5-8CAC-8ABA6438B94C}" type="pres">
      <dgm:prSet presAssocID="{80C82D04-364E-45B5-B952-45B09B3EBE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A1F62C-0635-4276-974D-B7660CFD57EE}" type="pres">
      <dgm:prSet presAssocID="{1AD88C2A-FADA-4132-AC27-9721CA5B36D6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A6294F-839B-4ED3-B2EE-F6525E037122}" type="pres">
      <dgm:prSet presAssocID="{A4CEEEB9-4C87-4285-8EF1-EE24F229E41E}" presName="spacer" presStyleCnt="0"/>
      <dgm:spPr/>
    </dgm:pt>
    <dgm:pt modelId="{DB0918FA-6043-423A-9684-7BC01A7584B2}" type="pres">
      <dgm:prSet presAssocID="{29D5DF1A-2913-4454-BED3-3F8F28C7656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F1B6EC-8214-41AF-92CA-4845942570A7}" type="pres">
      <dgm:prSet presAssocID="{8EBA7B7D-2ED3-478A-9833-5A96DDAB52D5}" presName="spacer" presStyleCnt="0"/>
      <dgm:spPr/>
    </dgm:pt>
    <dgm:pt modelId="{1DE9DF1B-02FD-46F2-AA73-2012F4066C81}" type="pres">
      <dgm:prSet presAssocID="{1BE04F60-50AF-4A78-B8DA-E8045298EBA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07793D-8DB5-4B69-B6AA-5B1B283ACDAF}" type="pres">
      <dgm:prSet presAssocID="{046AA464-8A67-4705-B300-EA7D41DECEE2}" presName="spacer" presStyleCnt="0"/>
      <dgm:spPr/>
    </dgm:pt>
    <dgm:pt modelId="{6B442CEA-1953-4A56-8BF0-5E7588D82B2D}" type="pres">
      <dgm:prSet presAssocID="{82DFAF0F-2594-431B-AA67-919FA6D0069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FEE915-A1D3-43AE-BEEB-1C7FA216BA8B}" srcId="{80C82D04-364E-45B5-B952-45B09B3EBE4D}" destId="{29D5DF1A-2913-4454-BED3-3F8F28C76565}" srcOrd="1" destOrd="0" parTransId="{793015EF-7E06-4A5D-BF6D-ECACE0424F14}" sibTransId="{8EBA7B7D-2ED3-478A-9833-5A96DDAB52D5}"/>
    <dgm:cxn modelId="{BF034C8C-DA9F-4DCE-A90F-974CCF80CCB8}" type="presOf" srcId="{1BE04F60-50AF-4A78-B8DA-E8045298EBA9}" destId="{1DE9DF1B-02FD-46F2-AA73-2012F4066C81}" srcOrd="0" destOrd="0" presId="urn:microsoft.com/office/officeart/2005/8/layout/vList2"/>
    <dgm:cxn modelId="{8B0E6806-C337-441C-AF96-289175487859}" type="presOf" srcId="{29D5DF1A-2913-4454-BED3-3F8F28C76565}" destId="{DB0918FA-6043-423A-9684-7BC01A7584B2}" srcOrd="0" destOrd="0" presId="urn:microsoft.com/office/officeart/2005/8/layout/vList2"/>
    <dgm:cxn modelId="{895A53DD-5729-4A7F-8CFE-17CCA0173F06}" type="presOf" srcId="{1AD88C2A-FADA-4132-AC27-9721CA5B36D6}" destId="{3CA1F62C-0635-4276-974D-B7660CFD57EE}" srcOrd="0" destOrd="0" presId="urn:microsoft.com/office/officeart/2005/8/layout/vList2"/>
    <dgm:cxn modelId="{A715D4CB-C636-4B37-A125-115AC1762848}" srcId="{80C82D04-364E-45B5-B952-45B09B3EBE4D}" destId="{82DFAF0F-2594-431B-AA67-919FA6D0069B}" srcOrd="3" destOrd="0" parTransId="{D0E3799D-4468-490E-BCD1-8324CAE00827}" sibTransId="{9B3303CB-966D-48A1-A202-34E0C960CDD7}"/>
    <dgm:cxn modelId="{01A36456-162C-4971-9411-ECDC3E6B4A6B}" srcId="{80C82D04-364E-45B5-B952-45B09B3EBE4D}" destId="{1BE04F60-50AF-4A78-B8DA-E8045298EBA9}" srcOrd="2" destOrd="0" parTransId="{1B70977C-B1C5-401F-B07A-D1C73D28A05E}" sibTransId="{046AA464-8A67-4705-B300-EA7D41DECEE2}"/>
    <dgm:cxn modelId="{A846AF0A-AD88-40B8-9CE1-F38E2A0DB3D1}" type="presOf" srcId="{82DFAF0F-2594-431B-AA67-919FA6D0069B}" destId="{6B442CEA-1953-4A56-8BF0-5E7588D82B2D}" srcOrd="0" destOrd="0" presId="urn:microsoft.com/office/officeart/2005/8/layout/vList2"/>
    <dgm:cxn modelId="{C3488DD8-AFB9-4BBD-9743-52D36BCC285C}" type="presOf" srcId="{80C82D04-364E-45B5-B952-45B09B3EBE4D}" destId="{9174FD80-4AAC-49E5-8CAC-8ABA6438B94C}" srcOrd="0" destOrd="0" presId="urn:microsoft.com/office/officeart/2005/8/layout/vList2"/>
    <dgm:cxn modelId="{A27041C2-0E16-4622-9E20-FCD18111F923}" srcId="{80C82D04-364E-45B5-B952-45B09B3EBE4D}" destId="{1AD88C2A-FADA-4132-AC27-9721CA5B36D6}" srcOrd="0" destOrd="0" parTransId="{86D77231-50C7-4E4A-A053-90199053ECA4}" sibTransId="{A4CEEEB9-4C87-4285-8EF1-EE24F229E41E}"/>
    <dgm:cxn modelId="{DE4355BB-CE4B-481B-95BB-0AF843018D73}" type="presParOf" srcId="{9174FD80-4AAC-49E5-8CAC-8ABA6438B94C}" destId="{3CA1F62C-0635-4276-974D-B7660CFD57EE}" srcOrd="0" destOrd="0" presId="urn:microsoft.com/office/officeart/2005/8/layout/vList2"/>
    <dgm:cxn modelId="{29CF1D93-1DF0-4A63-A473-9DA880F39395}" type="presParOf" srcId="{9174FD80-4AAC-49E5-8CAC-8ABA6438B94C}" destId="{6DA6294F-839B-4ED3-B2EE-F6525E037122}" srcOrd="1" destOrd="0" presId="urn:microsoft.com/office/officeart/2005/8/layout/vList2"/>
    <dgm:cxn modelId="{FA46B62C-6B96-4C58-9144-24618C5653FC}" type="presParOf" srcId="{9174FD80-4AAC-49E5-8CAC-8ABA6438B94C}" destId="{DB0918FA-6043-423A-9684-7BC01A7584B2}" srcOrd="2" destOrd="0" presId="urn:microsoft.com/office/officeart/2005/8/layout/vList2"/>
    <dgm:cxn modelId="{538E2C0E-C716-428C-A58F-2ED12BE618A8}" type="presParOf" srcId="{9174FD80-4AAC-49E5-8CAC-8ABA6438B94C}" destId="{75F1B6EC-8214-41AF-92CA-4845942570A7}" srcOrd="3" destOrd="0" presId="urn:microsoft.com/office/officeart/2005/8/layout/vList2"/>
    <dgm:cxn modelId="{800B8283-1F71-4335-A153-2E4589C1FF51}" type="presParOf" srcId="{9174FD80-4AAC-49E5-8CAC-8ABA6438B94C}" destId="{1DE9DF1B-02FD-46F2-AA73-2012F4066C81}" srcOrd="4" destOrd="0" presId="urn:microsoft.com/office/officeart/2005/8/layout/vList2"/>
    <dgm:cxn modelId="{D0D045BB-89B5-479B-BDBA-AE54F99BADAE}" type="presParOf" srcId="{9174FD80-4AAC-49E5-8CAC-8ABA6438B94C}" destId="{9807793D-8DB5-4B69-B6AA-5B1B283ACDAF}" srcOrd="5" destOrd="0" presId="urn:microsoft.com/office/officeart/2005/8/layout/vList2"/>
    <dgm:cxn modelId="{266349E4-5255-4D70-9FDD-80535AD1644B}" type="presParOf" srcId="{9174FD80-4AAC-49E5-8CAC-8ABA6438B94C}" destId="{6B442CEA-1953-4A56-8BF0-5E7588D82B2D}" srcOrd="6" destOrd="0" presId="urn:microsoft.com/office/officeart/2005/8/layout/vList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CD7946-F398-464B-B395-5EF02D605C7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9BA789B-EFAC-4C3A-949E-CFA1D2B7ED72}">
      <dgm:prSet/>
      <dgm:spPr/>
      <dgm:t>
        <a:bodyPr/>
        <a:lstStyle/>
        <a:p>
          <a:r>
            <a:rPr lang="en-US"/>
            <a:t>✅ Enhances glycogen synthesis in liver and muscle</a:t>
          </a:r>
        </a:p>
      </dgm:t>
    </dgm:pt>
    <dgm:pt modelId="{F24A24FA-2E8F-414A-9555-01EFFA425B60}" type="parTrans" cxnId="{54100686-9C2D-4BB7-A6E8-E30E1CE6DEA7}">
      <dgm:prSet/>
      <dgm:spPr/>
      <dgm:t>
        <a:bodyPr/>
        <a:lstStyle/>
        <a:p>
          <a:endParaRPr lang="en-US"/>
        </a:p>
      </dgm:t>
    </dgm:pt>
    <dgm:pt modelId="{D3C076D7-874F-40A3-BE50-16F7AE039A74}" type="sibTrans" cxnId="{54100686-9C2D-4BB7-A6E8-E30E1CE6DEA7}">
      <dgm:prSet/>
      <dgm:spPr/>
      <dgm:t>
        <a:bodyPr/>
        <a:lstStyle/>
        <a:p>
          <a:endParaRPr lang="en-US"/>
        </a:p>
      </dgm:t>
    </dgm:pt>
    <dgm:pt modelId="{FB93AD1B-A139-4461-A625-E00B35F81088}">
      <dgm:prSet/>
      <dgm:spPr/>
      <dgm:t>
        <a:bodyPr/>
        <a:lstStyle/>
        <a:p>
          <a:r>
            <a:rPr lang="en-US"/>
            <a:t>✅ Inhibits glycogenolysis (breakdown of glycogen)</a:t>
          </a:r>
        </a:p>
      </dgm:t>
    </dgm:pt>
    <dgm:pt modelId="{B9429981-9B7B-435D-AA91-1B2EA1AF3960}" type="parTrans" cxnId="{28FAC0EB-AE13-4BB2-B2CA-5E475455861E}">
      <dgm:prSet/>
      <dgm:spPr/>
      <dgm:t>
        <a:bodyPr/>
        <a:lstStyle/>
        <a:p>
          <a:endParaRPr lang="en-US"/>
        </a:p>
      </dgm:t>
    </dgm:pt>
    <dgm:pt modelId="{D607D873-5600-4E17-9139-DD2B169CFC39}" type="sibTrans" cxnId="{28FAC0EB-AE13-4BB2-B2CA-5E475455861E}">
      <dgm:prSet/>
      <dgm:spPr/>
      <dgm:t>
        <a:bodyPr/>
        <a:lstStyle/>
        <a:p>
          <a:endParaRPr lang="en-US"/>
        </a:p>
      </dgm:t>
    </dgm:pt>
    <dgm:pt modelId="{E917A331-B42F-4D8E-B14C-0F4E9BDC0192}">
      <dgm:prSet/>
      <dgm:spPr/>
      <dgm:t>
        <a:bodyPr/>
        <a:lstStyle/>
        <a:p>
          <a:r>
            <a:rPr lang="en-US"/>
            <a:t>✅ Inhibits gluconeogenesis from proteins &amp; fats</a:t>
          </a:r>
        </a:p>
      </dgm:t>
    </dgm:pt>
    <dgm:pt modelId="{BA892A7C-6501-469E-B97D-53F80BA61231}" type="parTrans" cxnId="{CB9402D0-216F-431B-A0B8-01D4DD12C84F}">
      <dgm:prSet/>
      <dgm:spPr/>
      <dgm:t>
        <a:bodyPr/>
        <a:lstStyle/>
        <a:p>
          <a:endParaRPr lang="en-US"/>
        </a:p>
      </dgm:t>
    </dgm:pt>
    <dgm:pt modelId="{586BFF19-AB19-4E60-BE72-DEF7972E258D}" type="sibTrans" cxnId="{CB9402D0-216F-431B-A0B8-01D4DD12C84F}">
      <dgm:prSet/>
      <dgm:spPr/>
      <dgm:t>
        <a:bodyPr/>
        <a:lstStyle/>
        <a:p>
          <a:endParaRPr lang="en-US"/>
        </a:p>
      </dgm:t>
    </dgm:pt>
    <dgm:pt modelId="{558BBF45-509D-492F-9AC7-34C649497719}">
      <dgm:prSet/>
      <dgm:spPr/>
      <dgm:t>
        <a:bodyPr/>
        <a:lstStyle/>
        <a:p>
          <a:r>
            <a:rPr lang="en-US"/>
            <a:t>✅ Inhibits lipolysis, promotes fat storage</a:t>
          </a:r>
        </a:p>
      </dgm:t>
    </dgm:pt>
    <dgm:pt modelId="{E30D44BA-8D6A-4513-8AB0-53A301C45639}" type="parTrans" cxnId="{405B7C58-FC24-4747-9FD3-DD50833014E9}">
      <dgm:prSet/>
      <dgm:spPr/>
      <dgm:t>
        <a:bodyPr/>
        <a:lstStyle/>
        <a:p>
          <a:endParaRPr lang="en-US"/>
        </a:p>
      </dgm:t>
    </dgm:pt>
    <dgm:pt modelId="{B902692A-0AC2-4405-A1F1-B5B4B2FF71BC}" type="sibTrans" cxnId="{405B7C58-FC24-4747-9FD3-DD50833014E9}">
      <dgm:prSet/>
      <dgm:spPr/>
      <dgm:t>
        <a:bodyPr/>
        <a:lstStyle/>
        <a:p>
          <a:endParaRPr lang="en-US"/>
        </a:p>
      </dgm:t>
    </dgm:pt>
    <dgm:pt modelId="{4EED7748-07E8-40B3-880E-D569113666B4}" type="pres">
      <dgm:prSet presAssocID="{42CD7946-F398-464B-B395-5EF02D605C7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0BF17C-0AEB-4D53-95AC-C11801E2D9C1}" type="pres">
      <dgm:prSet presAssocID="{89BA789B-EFAC-4C3A-949E-CFA1D2B7ED7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F38F8B-8588-43AC-8196-071AAF1DADC8}" type="pres">
      <dgm:prSet presAssocID="{D3C076D7-874F-40A3-BE50-16F7AE039A74}" presName="spacer" presStyleCnt="0"/>
      <dgm:spPr/>
    </dgm:pt>
    <dgm:pt modelId="{AFED5E9F-1283-4D95-B05E-98179668A745}" type="pres">
      <dgm:prSet presAssocID="{FB93AD1B-A139-4461-A625-E00B35F8108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5A2F57-5F90-429D-900B-F8FCFE5179E8}" type="pres">
      <dgm:prSet presAssocID="{D607D873-5600-4E17-9139-DD2B169CFC39}" presName="spacer" presStyleCnt="0"/>
      <dgm:spPr/>
    </dgm:pt>
    <dgm:pt modelId="{8EBA682B-C224-4F8C-94DF-44AC86128D2C}" type="pres">
      <dgm:prSet presAssocID="{E917A331-B42F-4D8E-B14C-0F4E9BDC019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BAA944-9984-4D83-A2A8-5AEB89942E62}" type="pres">
      <dgm:prSet presAssocID="{586BFF19-AB19-4E60-BE72-DEF7972E258D}" presName="spacer" presStyleCnt="0"/>
      <dgm:spPr/>
    </dgm:pt>
    <dgm:pt modelId="{D709BE91-6F10-4654-A7CE-165B604912B0}" type="pres">
      <dgm:prSet presAssocID="{558BBF45-509D-492F-9AC7-34C649497719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FAC0EB-AE13-4BB2-B2CA-5E475455861E}" srcId="{42CD7946-F398-464B-B395-5EF02D605C73}" destId="{FB93AD1B-A139-4461-A625-E00B35F81088}" srcOrd="1" destOrd="0" parTransId="{B9429981-9B7B-435D-AA91-1B2EA1AF3960}" sibTransId="{D607D873-5600-4E17-9139-DD2B169CFC39}"/>
    <dgm:cxn modelId="{9720730B-5A6D-4EFB-BF48-15A2D79BE92B}" type="presOf" srcId="{89BA789B-EFAC-4C3A-949E-CFA1D2B7ED72}" destId="{470BF17C-0AEB-4D53-95AC-C11801E2D9C1}" srcOrd="0" destOrd="0" presId="urn:microsoft.com/office/officeart/2005/8/layout/vList2"/>
    <dgm:cxn modelId="{FBCFE48A-9953-4530-BF6E-0B543A0FFE47}" type="presOf" srcId="{558BBF45-509D-492F-9AC7-34C649497719}" destId="{D709BE91-6F10-4654-A7CE-165B604912B0}" srcOrd="0" destOrd="0" presId="urn:microsoft.com/office/officeart/2005/8/layout/vList2"/>
    <dgm:cxn modelId="{54100686-9C2D-4BB7-A6E8-E30E1CE6DEA7}" srcId="{42CD7946-F398-464B-B395-5EF02D605C73}" destId="{89BA789B-EFAC-4C3A-949E-CFA1D2B7ED72}" srcOrd="0" destOrd="0" parTransId="{F24A24FA-2E8F-414A-9555-01EFFA425B60}" sibTransId="{D3C076D7-874F-40A3-BE50-16F7AE039A74}"/>
    <dgm:cxn modelId="{CB9402D0-216F-431B-A0B8-01D4DD12C84F}" srcId="{42CD7946-F398-464B-B395-5EF02D605C73}" destId="{E917A331-B42F-4D8E-B14C-0F4E9BDC0192}" srcOrd="2" destOrd="0" parTransId="{BA892A7C-6501-469E-B97D-53F80BA61231}" sibTransId="{586BFF19-AB19-4E60-BE72-DEF7972E258D}"/>
    <dgm:cxn modelId="{1E3EBB82-ACD1-4D00-9009-F2327FBB10D2}" type="presOf" srcId="{42CD7946-F398-464B-B395-5EF02D605C73}" destId="{4EED7748-07E8-40B3-880E-D569113666B4}" srcOrd="0" destOrd="0" presId="urn:microsoft.com/office/officeart/2005/8/layout/vList2"/>
    <dgm:cxn modelId="{FBB58416-3948-461A-AFF2-5DC444BAE5A1}" type="presOf" srcId="{FB93AD1B-A139-4461-A625-E00B35F81088}" destId="{AFED5E9F-1283-4D95-B05E-98179668A745}" srcOrd="0" destOrd="0" presId="urn:microsoft.com/office/officeart/2005/8/layout/vList2"/>
    <dgm:cxn modelId="{82E28493-7494-4DAD-9384-3E767C6CD8C9}" type="presOf" srcId="{E917A331-B42F-4D8E-B14C-0F4E9BDC0192}" destId="{8EBA682B-C224-4F8C-94DF-44AC86128D2C}" srcOrd="0" destOrd="0" presId="urn:microsoft.com/office/officeart/2005/8/layout/vList2"/>
    <dgm:cxn modelId="{405B7C58-FC24-4747-9FD3-DD50833014E9}" srcId="{42CD7946-F398-464B-B395-5EF02D605C73}" destId="{558BBF45-509D-492F-9AC7-34C649497719}" srcOrd="3" destOrd="0" parTransId="{E30D44BA-8D6A-4513-8AB0-53A301C45639}" sibTransId="{B902692A-0AC2-4405-A1F1-B5B4B2FF71BC}"/>
    <dgm:cxn modelId="{461E562A-1209-4E37-BD1E-5EF17F4AAC71}" type="presParOf" srcId="{4EED7748-07E8-40B3-880E-D569113666B4}" destId="{470BF17C-0AEB-4D53-95AC-C11801E2D9C1}" srcOrd="0" destOrd="0" presId="urn:microsoft.com/office/officeart/2005/8/layout/vList2"/>
    <dgm:cxn modelId="{A0D58D1E-8329-47FE-8728-89653E1E5AAF}" type="presParOf" srcId="{4EED7748-07E8-40B3-880E-D569113666B4}" destId="{18F38F8B-8588-43AC-8196-071AAF1DADC8}" srcOrd="1" destOrd="0" presId="urn:microsoft.com/office/officeart/2005/8/layout/vList2"/>
    <dgm:cxn modelId="{C42FBBA1-27BD-43D9-B25F-D3561E8A42F9}" type="presParOf" srcId="{4EED7748-07E8-40B3-880E-D569113666B4}" destId="{AFED5E9F-1283-4D95-B05E-98179668A745}" srcOrd="2" destOrd="0" presId="urn:microsoft.com/office/officeart/2005/8/layout/vList2"/>
    <dgm:cxn modelId="{0CB9FA0C-C4A4-4BFF-BB10-0CC86562A9B4}" type="presParOf" srcId="{4EED7748-07E8-40B3-880E-D569113666B4}" destId="{9A5A2F57-5F90-429D-900B-F8FCFE5179E8}" srcOrd="3" destOrd="0" presId="urn:microsoft.com/office/officeart/2005/8/layout/vList2"/>
    <dgm:cxn modelId="{553A32E8-2E23-471B-B277-0E67BDC660F5}" type="presParOf" srcId="{4EED7748-07E8-40B3-880E-D569113666B4}" destId="{8EBA682B-C224-4F8C-94DF-44AC86128D2C}" srcOrd="4" destOrd="0" presId="urn:microsoft.com/office/officeart/2005/8/layout/vList2"/>
    <dgm:cxn modelId="{8C812DD5-9700-4DBE-BF0A-5389FD4A7707}" type="presParOf" srcId="{4EED7748-07E8-40B3-880E-D569113666B4}" destId="{B7BAA944-9984-4D83-A2A8-5AEB89942E62}" srcOrd="5" destOrd="0" presId="urn:microsoft.com/office/officeart/2005/8/layout/vList2"/>
    <dgm:cxn modelId="{0D7A2D82-AC04-4A99-8657-42899EA6F322}" type="presParOf" srcId="{4EED7748-07E8-40B3-880E-D569113666B4}" destId="{D709BE91-6F10-4654-A7CE-165B604912B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BF17C-0AEB-4D53-95AC-C11801E2D9C1}">
      <dsp:nvSpPr>
        <dsp:cNvPr id="0" name=""/>
        <dsp:cNvSpPr/>
      </dsp:nvSpPr>
      <dsp:spPr>
        <a:xfrm>
          <a:off x="0" y="59327"/>
          <a:ext cx="5673567" cy="8599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✅ Enhances glycogen synthesis in liver and muscle</a:t>
          </a:r>
        </a:p>
      </dsp:txBody>
      <dsp:txXfrm>
        <a:off x="41979" y="101306"/>
        <a:ext cx="5589609" cy="775992"/>
      </dsp:txXfrm>
    </dsp:sp>
    <dsp:sp modelId="{AFED5E9F-1283-4D95-B05E-98179668A745}">
      <dsp:nvSpPr>
        <dsp:cNvPr id="0" name=""/>
        <dsp:cNvSpPr/>
      </dsp:nvSpPr>
      <dsp:spPr>
        <a:xfrm>
          <a:off x="0" y="979757"/>
          <a:ext cx="5673567" cy="8599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✅ Inhibits glycogenolysis (breakdown of glycogen)</a:t>
          </a:r>
        </a:p>
      </dsp:txBody>
      <dsp:txXfrm>
        <a:off x="41979" y="1021736"/>
        <a:ext cx="5589609" cy="775992"/>
      </dsp:txXfrm>
    </dsp:sp>
    <dsp:sp modelId="{8EBA682B-C224-4F8C-94DF-44AC86128D2C}">
      <dsp:nvSpPr>
        <dsp:cNvPr id="0" name=""/>
        <dsp:cNvSpPr/>
      </dsp:nvSpPr>
      <dsp:spPr>
        <a:xfrm>
          <a:off x="0" y="1900187"/>
          <a:ext cx="5673567" cy="8599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✅ Inhibits gluconeogenesis from proteins &amp; fats</a:t>
          </a:r>
        </a:p>
      </dsp:txBody>
      <dsp:txXfrm>
        <a:off x="41979" y="1942166"/>
        <a:ext cx="5589609" cy="775992"/>
      </dsp:txXfrm>
    </dsp:sp>
    <dsp:sp modelId="{D709BE91-6F10-4654-A7CE-165B604912B0}">
      <dsp:nvSpPr>
        <dsp:cNvPr id="0" name=""/>
        <dsp:cNvSpPr/>
      </dsp:nvSpPr>
      <dsp:spPr>
        <a:xfrm>
          <a:off x="0" y="2820618"/>
          <a:ext cx="5673567" cy="8599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✅ Inhibits lipolysis, promotes fat storage</a:t>
          </a:r>
        </a:p>
      </dsp:txBody>
      <dsp:txXfrm>
        <a:off x="41979" y="2862597"/>
        <a:ext cx="5589609" cy="775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27267-DDA3-4313-98B5-2564CE197489}" type="datetimeFigureOut">
              <a:rPr lang="en-IN" smtClean="0"/>
              <a:pPr/>
              <a:t>01-08-2025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0169B-E1C3-4FA5-97FD-68C66E6A61D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78100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0169B-E1C3-4FA5-97FD-68C66E6A61D8}" type="slidenum">
              <a:rPr lang="en-IN" smtClean="0"/>
              <a:pPr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749324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47494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9878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14370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05883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6903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27028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pPr/>
              <a:t>8/1/2025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8307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pPr/>
              <a:t>8/1/2025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7918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pPr/>
              <a:t>8/1/2025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39342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31734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5340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7900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53" r:id="rId6"/>
    <p:sldLayoutId id="2147483749" r:id="rId7"/>
    <p:sldLayoutId id="2147483750" r:id="rId8"/>
    <p:sldLayoutId id="2147483751" r:id="rId9"/>
    <p:sldLayoutId id="2147483752" r:id="rId10"/>
    <p:sldLayoutId id="214748375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ddk.nih.gov/Dictionary/O/overweight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iddk.nih.gov/Dictionary/I/insulin-resistance" TargetMode="External"/><Relationship Id="rId4" Type="http://schemas.openxmlformats.org/officeDocument/2006/relationships/hyperlink" Target="https://www.niddk.nih.gov/Dictionary/O/obesity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microsoft.com/office/2007/relationships/diagramDrawing" Target="../diagrams/drawing1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niimh.nic.in/ebooks/esushruta/?mod=read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niimh.nic.in/ebooks/ecaraka/?mod=read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niimh.nic.in/ebooks/ecaraka/?mod=read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Slide Background">
            <a:extLst>
              <a:ext uri="{FF2B5EF4-FFF2-40B4-BE49-F238E27FC236}">
                <a16:creationId xmlns:a16="http://schemas.microsoft.com/office/drawing/2014/main" xmlns="" id="{699EBD07-7968-467C-82EE-7283E46512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Kashi Vishwanath Temple: A Sanctuary for the Soul - Sanatan Forums">
            <a:extLst>
              <a:ext uri="{FF2B5EF4-FFF2-40B4-BE49-F238E27FC236}">
                <a16:creationId xmlns:a16="http://schemas.microsoft.com/office/drawing/2014/main" xmlns="" id="{1D1D2A3F-F19C-E812-2C0C-967DDA5C3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28387" b="4113"/>
          <a:stretch>
            <a:fillRect/>
          </a:stretch>
        </p:blipFill>
        <p:spPr>
          <a:xfrm>
            <a:off x="20" y="10"/>
            <a:ext cx="6095979" cy="5143487"/>
          </a:xfrm>
          <a:prstGeom prst="rect">
            <a:avLst/>
          </a:prstGeom>
        </p:spPr>
      </p:pic>
      <p:pic>
        <p:nvPicPr>
          <p:cNvPr id="7" name="Picture 6" descr="🙏 Kashi Vishwanath temple Banaras 🙏">
            <a:extLst>
              <a:ext uri="{FF2B5EF4-FFF2-40B4-BE49-F238E27FC236}">
                <a16:creationId xmlns:a16="http://schemas.microsoft.com/office/drawing/2014/main" xmlns="" id="{A0A6F68B-E4AD-6A39-28D1-18C0AD4F2F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274" r="2" b="306"/>
          <a:stretch>
            <a:fillRect/>
          </a:stretch>
        </p:blipFill>
        <p:spPr>
          <a:xfrm>
            <a:off x="6096000" y="10"/>
            <a:ext cx="6095999" cy="5143487"/>
          </a:xfrm>
          <a:prstGeom prst="rect">
            <a:avLst/>
          </a:prstGeom>
        </p:spPr>
      </p:pic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xmlns="" id="{F489C2E0-4895-4B72-85EA-7EE9FAFFDC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5143498"/>
            <a:ext cx="12192000" cy="1714502"/>
          </a:xfrm>
          <a:prstGeom prst="rect">
            <a:avLst/>
          </a:prstGeom>
          <a:ln>
            <a:noFill/>
          </a:ln>
          <a:effectLst>
            <a:outerShdw blurRad="596900" dist="330200" dir="1080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B4A1F1-0C8A-4C3B-F062-73222DFE4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5" y="5405955"/>
            <a:ext cx="7015500" cy="11714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DIABETES MILLITES</a:t>
            </a: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3A2AE52-A892-469B-0F30-D01C0662D308}"/>
              </a:ext>
            </a:extLst>
          </p:cNvPr>
          <p:cNvSpPr txBox="1"/>
          <p:nvPr/>
        </p:nvSpPr>
        <p:spPr>
          <a:xfrm>
            <a:off x="7605056" y="5405954"/>
            <a:ext cx="3997389" cy="11715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AKHILESH KUMAR SRIVASTAVA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27E2A29-16B4-20C6-0B00-4244B3B1C686}"/>
              </a:ext>
            </a:extLst>
          </p:cNvPr>
          <p:cNvSpPr txBox="1"/>
          <p:nvPr/>
        </p:nvSpPr>
        <p:spPr>
          <a:xfrm>
            <a:off x="6090248" y="152400"/>
            <a:ext cx="2585049" cy="14003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spcAft>
                <a:spcPts val="600"/>
              </a:spcAft>
              <a:buFont typeface="Arial,Sans-Serif"/>
              <a:buChar char="•"/>
            </a:pPr>
            <a:r>
              <a:rPr lang="en-US" sz="2000" b="1" dirty="0">
                <a:solidFill>
                  <a:schemeClr val="bg1"/>
                </a:solidFill>
                <a:cs typeface="Arial"/>
              </a:rPr>
              <a:t>ॐ </a:t>
            </a:r>
            <a:r>
              <a:rPr lang="en-US" sz="2000" b="1" dirty="0" err="1">
                <a:solidFill>
                  <a:schemeClr val="bg1"/>
                </a:solidFill>
                <a:cs typeface="Arial"/>
              </a:rPr>
              <a:t>नमो</a:t>
            </a:r>
            <a:r>
              <a:rPr lang="en-US" sz="2000" b="1" dirty="0">
                <a:solidFill>
                  <a:schemeClr val="bg1"/>
                </a:solidFill>
                <a:cs typeface="Arial"/>
              </a:rPr>
              <a:t> </a:t>
            </a:r>
            <a:r>
              <a:rPr lang="en-US" sz="2000" b="1" dirty="0" err="1">
                <a:solidFill>
                  <a:schemeClr val="bg1"/>
                </a:solidFill>
                <a:cs typeface="Arial"/>
              </a:rPr>
              <a:t>भवाय</a:t>
            </a:r>
            <a:r>
              <a:rPr lang="en-US" sz="2000" b="1" dirty="0">
                <a:solidFill>
                  <a:schemeClr val="bg1"/>
                </a:solidFill>
                <a:cs typeface="Arial"/>
              </a:rPr>
              <a:t> </a:t>
            </a:r>
            <a:r>
              <a:rPr lang="en-US" sz="2000" b="1" dirty="0" err="1">
                <a:solidFill>
                  <a:schemeClr val="bg1"/>
                </a:solidFill>
                <a:cs typeface="Arial"/>
              </a:rPr>
              <a:t>शर्वायरुद्राय</a:t>
            </a:r>
            <a:r>
              <a:rPr lang="en-US" sz="2000" b="1" dirty="0">
                <a:solidFill>
                  <a:schemeClr val="bg1"/>
                </a:solidFill>
                <a:cs typeface="Arial"/>
              </a:rPr>
              <a:t> </a:t>
            </a:r>
            <a:r>
              <a:rPr lang="en-US" sz="2000" b="1" dirty="0" err="1">
                <a:solidFill>
                  <a:schemeClr val="bg1"/>
                </a:solidFill>
                <a:cs typeface="Arial"/>
              </a:rPr>
              <a:t>वरदाय</a:t>
            </a:r>
            <a:r>
              <a:rPr lang="en-US" sz="2000" b="1" dirty="0">
                <a:solidFill>
                  <a:schemeClr val="bg1"/>
                </a:solidFill>
                <a:cs typeface="Arial"/>
              </a:rPr>
              <a:t> च।​​</a:t>
            </a:r>
          </a:p>
          <a:p>
            <a:pPr marL="228600" indent="-228600">
              <a:spcAft>
                <a:spcPts val="600"/>
              </a:spcAft>
              <a:buFont typeface="Arial,Sans-Serif"/>
              <a:buChar char="•"/>
            </a:pPr>
            <a:r>
              <a:rPr lang="en-US" sz="2000" b="1" dirty="0" err="1">
                <a:solidFill>
                  <a:schemeClr val="bg1"/>
                </a:solidFill>
                <a:cs typeface="Arial"/>
              </a:rPr>
              <a:t>पशुनां</a:t>
            </a:r>
            <a:r>
              <a:rPr lang="en-US" sz="2000" b="1" dirty="0">
                <a:solidFill>
                  <a:schemeClr val="bg1"/>
                </a:solidFill>
                <a:cs typeface="Arial"/>
              </a:rPr>
              <a:t> </a:t>
            </a:r>
            <a:r>
              <a:rPr lang="en-US" sz="2000" b="1" dirty="0" err="1">
                <a:solidFill>
                  <a:schemeClr val="bg1"/>
                </a:solidFill>
                <a:cs typeface="Arial"/>
              </a:rPr>
              <a:t>पतये</a:t>
            </a:r>
            <a:r>
              <a:rPr lang="en-US" sz="2000" b="1" dirty="0">
                <a:solidFill>
                  <a:schemeClr val="bg1"/>
                </a:solidFill>
                <a:cs typeface="Arial"/>
              </a:rPr>
              <a:t> </a:t>
            </a:r>
            <a:r>
              <a:rPr lang="en-US" sz="2000" b="1" dirty="0" err="1">
                <a:solidFill>
                  <a:schemeClr val="bg1"/>
                </a:solidFill>
                <a:cs typeface="Arial"/>
              </a:rPr>
              <a:t>नित्यंउग्राय</a:t>
            </a:r>
            <a:r>
              <a:rPr lang="en-US" sz="2000" b="1" dirty="0">
                <a:solidFill>
                  <a:schemeClr val="bg1"/>
                </a:solidFill>
                <a:cs typeface="Arial"/>
              </a:rPr>
              <a:t> च कपर्दिने॥1॥​​</a:t>
            </a:r>
            <a:endParaRPr lang="en-US" sz="200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4902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screen&#10;&#10;AI-generated content may be incorrect.">
            <a:extLst>
              <a:ext uri="{FF2B5EF4-FFF2-40B4-BE49-F238E27FC236}">
                <a16:creationId xmlns="" xmlns:a16="http://schemas.microsoft.com/office/drawing/2014/main" id="{FADDBA6B-0452-BCD5-6DBE-D23D15314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492" y="-6499"/>
            <a:ext cx="10241813" cy="65578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47665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="" xmlns:a16="http://schemas.microsoft.com/office/drawing/2014/main" id="{B9C0E6AB-EAB6-41E0-9D49-369643E873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9A7693C2-7C46-4885-8B2F-E56127E15C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black background with red text&#10;&#10;AI-generated content may be incorrect.">
            <a:extLst>
              <a:ext uri="{FF2B5EF4-FFF2-40B4-BE49-F238E27FC236}">
                <a16:creationId xmlns="" xmlns:a16="http://schemas.microsoft.com/office/drawing/2014/main" id="{4501A279-797A-AE27-0F3C-301EFB152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54" r="1" b="30"/>
          <a:stretch>
            <a:fillRect/>
          </a:stretch>
        </p:blipFill>
        <p:spPr>
          <a:xfrm>
            <a:off x="800100" y="1066801"/>
            <a:ext cx="10629900" cy="472439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8DC8D232-7D29-4476-9D51-FB25179F18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33495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="" xmlns:a16="http://schemas.microsoft.com/office/drawing/2014/main" id="{33E93247-6229-44AB-A550-739E971E69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Picture 3" descr="Understanding Type 2 Diabetes | MyFoodDiary">
            <a:extLst>
              <a:ext uri="{FF2B5EF4-FFF2-40B4-BE49-F238E27FC236}">
                <a16:creationId xmlns="" xmlns:a16="http://schemas.microsoft.com/office/drawing/2014/main" id="{EDF3F8F9-D0EB-481F-59B8-C43EA00E11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489" b="224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D21F66AB-6D67-4C86-A415-0B6E4EEC5A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-423811" y="423809"/>
            <a:ext cx="6858002" cy="60103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1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90A56A-1642-7FEE-A870-994AF9DBB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6" y="908651"/>
            <a:ext cx="5230366" cy="40054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800"/>
              <a:t>Type 2 dm niddm non ketotic diabetes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0B66F5E1-B07D-4718-F4B4-5FCE4B7E8F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3900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27995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781769-F8EC-5DCA-3D83-ACC3D9AE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Diabetes  type 2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0FEEFC5B-0E59-B2A1-8B3E-E0185FC9E30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0635" y="2221992"/>
          <a:ext cx="10691265" cy="3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3167150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92B6A5-2BCD-4EDB-BC37-2EFC2CFA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Times New Roman"/>
                <a:cs typeface="Times New Roman"/>
              </a:rPr>
              <a:t>Causes-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5F36350-6738-6C9C-D8A7-364BB9250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718785"/>
            <a:ext cx="10691265" cy="424310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3200" b="1" dirty="0">
              <a:latin typeface="Times New Roman"/>
              <a:cs typeface="Times New Roman"/>
            </a:endParaRPr>
          </a:p>
          <a:p>
            <a:r>
              <a:rPr lang="en-US" sz="3200" dirty="0">
                <a:ea typeface="+mn-lt"/>
                <a:cs typeface="+mn-lt"/>
              </a:rPr>
              <a:t>-</a:t>
            </a:r>
            <a:r>
              <a:rPr lang="en-US" sz="3200" dirty="0">
                <a:latin typeface="Times New Roman"/>
                <a:cs typeface="Times New Roman"/>
              </a:rPr>
              <a:t>β- cell responded higher glucose concentration.</a:t>
            </a:r>
          </a:p>
          <a:p>
            <a:r>
              <a:rPr lang="en-US" sz="3200" dirty="0">
                <a:ea typeface="+mn-lt"/>
                <a:cs typeface="+mn-lt"/>
              </a:rPr>
              <a:t>-</a:t>
            </a:r>
            <a:r>
              <a:rPr lang="en-US" sz="3200" dirty="0">
                <a:latin typeface="Times New Roman"/>
                <a:cs typeface="Times New Roman"/>
              </a:rPr>
              <a:t>Reduction in no of insulin receptors in peripheral tissue.</a:t>
            </a:r>
          </a:p>
          <a:p>
            <a:r>
              <a:rPr lang="en-US" sz="3200" dirty="0">
                <a:ea typeface="+mn-lt"/>
                <a:cs typeface="+mn-lt"/>
              </a:rPr>
              <a:t>-</a:t>
            </a:r>
            <a:r>
              <a:rPr lang="en-US" sz="3200" dirty="0">
                <a:latin typeface="Times New Roman"/>
                <a:cs typeface="Times New Roman"/>
              </a:rPr>
              <a:t>Increased level of hyperglycemic hormones and obesity.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43252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7853" y="896112"/>
            <a:ext cx="8229600" cy="1267544"/>
          </a:xfrm>
        </p:spPr>
        <p:txBody>
          <a:bodyPr anchor="ctr">
            <a:normAutofit fontScale="90000"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Aetiopathogenesis of NIDDM</a:t>
            </a:r>
            <a:endParaRPr lang="en-IN" sz="4400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 Factors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 Monozygotic Twins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Obesity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Insuline Receptor Defect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CBD3968-8B09-1326-A279-9E0C679A24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-1"/>
            <a:ext cx="12192000" cy="69124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="" xmlns:a16="http://schemas.microsoft.com/office/drawing/2014/main" id="{33E93247-6229-44AB-A550-739E971E69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EE2E603F-4A95-4FE8-BB06-211DFD75DB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275769" y="4053540"/>
            <a:ext cx="9144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8">
            <a:extLst>
              <a:ext uri="{FF2B5EF4-FFF2-40B4-BE49-F238E27FC236}">
                <a16:creationId xmlns="" xmlns:a16="http://schemas.microsoft.com/office/drawing/2014/main" id="{BED91830-831E-4680-C887-2C460903B0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875204602"/>
              </p:ext>
            </p:extLst>
          </p:nvPr>
        </p:nvGraphicFramePr>
        <p:xfrm>
          <a:off x="474453" y="172528"/>
          <a:ext cx="11240504" cy="6530514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3002460">
                  <a:extLst>
                    <a:ext uri="{9D8B030D-6E8A-4147-A177-3AD203B41FA5}">
                      <a16:colId xmlns="" xmlns:a16="http://schemas.microsoft.com/office/drawing/2014/main" val="1547938828"/>
                    </a:ext>
                  </a:extLst>
                </a:gridCol>
                <a:gridCol w="4119022">
                  <a:extLst>
                    <a:ext uri="{9D8B030D-6E8A-4147-A177-3AD203B41FA5}">
                      <a16:colId xmlns="" xmlns:a16="http://schemas.microsoft.com/office/drawing/2014/main" val="4152805290"/>
                    </a:ext>
                  </a:extLst>
                </a:gridCol>
                <a:gridCol w="4119022">
                  <a:extLst>
                    <a:ext uri="{9D8B030D-6E8A-4147-A177-3AD203B41FA5}">
                      <a16:colId xmlns="" xmlns:a16="http://schemas.microsoft.com/office/drawing/2014/main" val="2327368563"/>
                    </a:ext>
                  </a:extLst>
                </a:gridCol>
              </a:tblGrid>
              <a:tr h="480774"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800" b="1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      Feature </a:t>
                      </a:r>
                      <a:endParaRPr lang="en-IN" sz="18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800" b="1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Type 1 DM </a:t>
                      </a:r>
                      <a:endParaRPr lang="en-IN" sz="18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800" b="1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Type</a:t>
                      </a:r>
                      <a:r>
                        <a:rPr lang="en-IN" sz="1800" b="1" kern="1200" cap="none" spc="0" baseline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 2 DM</a:t>
                      </a:r>
                      <a:r>
                        <a:rPr lang="en-IN" sz="1800" b="1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 </a:t>
                      </a:r>
                      <a:endParaRPr lang="en-IN" sz="18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44287532"/>
                  </a:ext>
                </a:extLst>
              </a:tr>
              <a:tr h="480774"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Frequency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10 –</a:t>
                      </a:r>
                      <a:r>
                        <a:rPr lang="en-IN" sz="1600" kern="1200" cap="none" spc="0" baseline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 20 %</a:t>
                      </a: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80 -  90 %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21199523"/>
                  </a:ext>
                </a:extLst>
              </a:tr>
              <a:tr h="480774"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Age of onset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Early below 40 yrs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Late after 40 yrs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74444228"/>
                  </a:ext>
                </a:extLst>
              </a:tr>
              <a:tr h="480774"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Type of onset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Abrupt and severe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Gradual</a:t>
                      </a:r>
                      <a:r>
                        <a:rPr lang="en-IN" sz="1600" kern="1200" cap="none" spc="0" baseline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 and insidious</a:t>
                      </a: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90289461"/>
                  </a:ext>
                </a:extLst>
              </a:tr>
              <a:tr h="480774"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Weight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Normal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Obese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70769204"/>
                  </a:ext>
                </a:extLst>
              </a:tr>
              <a:tr h="480774"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HLA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HLA Linked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No HLA association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88219971"/>
                  </a:ext>
                </a:extLst>
              </a:tr>
              <a:tr h="480774"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Genetics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&lt;</a:t>
                      </a:r>
                      <a:r>
                        <a:rPr lang="en-IN" sz="1600" kern="1200" cap="none" spc="0" baseline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 20 %</a:t>
                      </a: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About 60 %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75405286"/>
                  </a:ext>
                </a:extLst>
              </a:tr>
              <a:tr h="480774"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Identical twins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50 % chance in identical twins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95 % chance in identical twins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03732686"/>
                  </a:ext>
                </a:extLst>
              </a:tr>
              <a:tr h="480774"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Pathogenesis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Auto immune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Insulin Resistance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75028944"/>
                  </a:ext>
                </a:extLst>
              </a:tr>
              <a:tr h="480774"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Blood</a:t>
                      </a:r>
                      <a:r>
                        <a:rPr lang="en-IN" sz="1600" kern="1200" cap="none" spc="0" baseline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 insulin level</a:t>
                      </a: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Decreased</a:t>
                      </a:r>
                      <a:r>
                        <a:rPr lang="en-IN" sz="1600" kern="1200" cap="none" spc="0" baseline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 insulin</a:t>
                      </a: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Normal or increased</a:t>
                      </a:r>
                      <a:r>
                        <a:rPr lang="en-IN" sz="1600" kern="1200" cap="none" spc="0" baseline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 insulin</a:t>
                      </a: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90973556"/>
                  </a:ext>
                </a:extLst>
              </a:tr>
              <a:tr h="480774"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Islet cell antibodies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Yes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No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3811959"/>
                  </a:ext>
                </a:extLst>
              </a:tr>
              <a:tr h="761226"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Islet cell changes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Insulitis , beta cell depletion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No insulitis mild beta cell depletion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73645390"/>
                  </a:ext>
                </a:extLst>
              </a:tr>
              <a:tr h="480774"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Clinical management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Insulin and diet 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buNone/>
                      </a:pPr>
                      <a:r>
                        <a:rPr lang="en-IN" sz="1600" kern="1200" cap="none" spc="0">
                          <a:solidFill>
                            <a:schemeClr val="tx1"/>
                          </a:solidFill>
                          <a:effectLst/>
                          <a:latin typeface="Avenir Next LT Pro"/>
                        </a:rPr>
                        <a:t>Diet and oral drugs</a:t>
                      </a:r>
                      <a:endParaRPr lang="en-IN" sz="1600" cap="none" spc="0">
                        <a:solidFill>
                          <a:schemeClr val="tx1"/>
                        </a:solidFill>
                        <a:effectLst/>
                        <a:latin typeface="Avenir Next LT Pro"/>
                      </a:endParaRPr>
                    </a:p>
                  </a:txBody>
                  <a:tcPr marL="0" marR="0" marT="0" marB="8621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38895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4101111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DEF92653-5D6D-47E6-8744-0DAF76E049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A27310-0B80-F1FF-2E69-597D9C22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1954018"/>
            <a:ext cx="10283452" cy="278888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13800" dirty="0" err="1">
                <a:latin typeface="Kokila" panose="020B0604020202020204" pitchFamily="34" charset="0"/>
                <a:cs typeface="Kokila" panose="020B0604020202020204" pitchFamily="34" charset="0"/>
              </a:rPr>
              <a:t>प्रमेहोऽनुषङ्गिणां</a:t>
            </a:r>
            <a:endParaRPr lang="en-US" sz="13800" dirty="0">
              <a:latin typeface="Kokila" panose="020B0604020202020204" pitchFamily="34" charset="0"/>
              <a:cs typeface="Kokila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9CA98CE3-81A7-4FFE-A047-9AA65998D8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18D91C2B-BDB9-49BE-9C44-E0CFE597AB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90804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="" xmlns:a16="http://schemas.microsoft.com/office/drawing/2014/main" id="{E49D7415-2F11-44C2-B6AA-13A25B6814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092028-5F4E-7BBC-85A8-D5A3651F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5713"/>
            <a:ext cx="3721629" cy="2648594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SECONDARY</a:t>
            </a:r>
            <a:br>
              <a:rPr lang="en-US" b="1" dirty="0">
                <a:latin typeface="Times New Roman"/>
                <a:cs typeface="Times New Roman"/>
              </a:rPr>
            </a:br>
            <a:r>
              <a:rPr lang="en-US" b="1" dirty="0">
                <a:latin typeface="Times New Roman"/>
                <a:cs typeface="Times New Roman"/>
              </a:rPr>
              <a:t>        Dm</a:t>
            </a:r>
            <a:endParaRPr lang="en-US" dirty="0"/>
          </a:p>
        </p:txBody>
      </p:sp>
      <p:pic>
        <p:nvPicPr>
          <p:cNvPr id="4" name="Picture 3" descr="Diabetes – our worst enemy">
            <a:extLst>
              <a:ext uri="{FF2B5EF4-FFF2-40B4-BE49-F238E27FC236}">
                <a16:creationId xmlns="" xmlns:a16="http://schemas.microsoft.com/office/drawing/2014/main" id="{47FD7037-F70D-328C-14BF-D2976E5E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69" r="12895" b="4"/>
          <a:stretch>
            <a:fillRect/>
          </a:stretch>
        </p:blipFill>
        <p:spPr>
          <a:xfrm>
            <a:off x="715365" y="3524790"/>
            <a:ext cx="3721629" cy="264859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40ADC89C-EB4E-4AA5-ABBD-448BEC5FA3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V="1">
            <a:off x="4876800" y="723900"/>
            <a:ext cx="0" cy="54494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1B1CB78-8647-8334-8429-632A3BE73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407" y="196279"/>
            <a:ext cx="6065179" cy="6477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1.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Due to pancreatic-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latin typeface="Times New Roman"/>
                <a:cs typeface="Times New Roman"/>
              </a:rPr>
              <a:t>     Pathology- Pancreatitis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Times New Roman"/>
                <a:cs typeface="Times New Roman"/>
              </a:rPr>
              <a:t>                     - Pancreatectomy</a:t>
            </a:r>
            <a:endParaRPr lang="en-US" sz="2400"/>
          </a:p>
          <a:p>
            <a:pPr marL="0" indent="0">
              <a:buNone/>
            </a:pPr>
            <a:r>
              <a:rPr lang="en-US" sz="2400" dirty="0">
                <a:latin typeface="Times New Roman"/>
                <a:cs typeface="Times New Roman"/>
              </a:rPr>
              <a:t>                      - Cystic fibrosis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2. Hormonal abnormality- </a:t>
            </a:r>
            <a:r>
              <a:rPr lang="en-US" sz="2400" dirty="0">
                <a:latin typeface="Times New Roman"/>
                <a:cs typeface="Times New Roman"/>
              </a:rPr>
              <a:t>Growth hormone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Times New Roman"/>
                <a:cs typeface="Times New Roman"/>
              </a:rPr>
              <a:t>                                         - Corticosteroids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Times New Roman"/>
                <a:cs typeface="Times New Roman"/>
              </a:rPr>
              <a:t>                                          - Thyroid</a:t>
            </a:r>
            <a:endParaRPr lang="en-US" sz="2400"/>
          </a:p>
          <a:p>
            <a:pPr marL="0" indent="0">
              <a:buNone/>
            </a:pPr>
            <a:r>
              <a:rPr lang="en-US" sz="2400" dirty="0">
                <a:latin typeface="Times New Roman"/>
                <a:cs typeface="Times New Roman"/>
              </a:rPr>
              <a:t>                                          - Glucagon</a:t>
            </a:r>
            <a:endParaRPr lang="en-US" sz="2400"/>
          </a:p>
          <a:p>
            <a:pPr marL="0" indent="0">
              <a:buNone/>
            </a:pPr>
            <a:r>
              <a:rPr lang="en-US" sz="2400" dirty="0">
                <a:latin typeface="Times New Roman"/>
                <a:cs typeface="Times New Roman"/>
              </a:rPr>
              <a:t>                                          - Corticosteroids</a:t>
            </a:r>
            <a:endParaRPr lang="en-US" sz="2400"/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3. Due to drugs-</a:t>
            </a:r>
            <a:r>
              <a:rPr lang="en-US" sz="2400" dirty="0">
                <a:latin typeface="Times New Roman"/>
                <a:cs typeface="Times New Roman"/>
              </a:rPr>
              <a:t> Corticosteroids</a:t>
            </a:r>
            <a:endParaRPr lang="en-US" sz="2400"/>
          </a:p>
          <a:p>
            <a:pPr marL="0" indent="0">
              <a:buNone/>
            </a:pPr>
            <a:r>
              <a:rPr lang="en-US" sz="2400" dirty="0">
                <a:latin typeface="Times New Roman"/>
                <a:cs typeface="Times New Roman"/>
              </a:rPr>
              <a:t>                         - Thiazide diuretics</a:t>
            </a:r>
            <a:endParaRPr lang="en-US" sz="2400"/>
          </a:p>
          <a:p>
            <a:pPr marL="0" indent="0">
              <a:buNone/>
            </a:pPr>
            <a:r>
              <a:rPr lang="en-US" sz="2400" dirty="0">
                <a:latin typeface="Times New Roman"/>
                <a:cs typeface="Times New Roman"/>
              </a:rPr>
              <a:t>                          - </a:t>
            </a:r>
            <a:r>
              <a:rPr lang="en-US" sz="2400" err="1">
                <a:latin typeface="Times New Roman"/>
                <a:cs typeface="Times New Roman"/>
              </a:rPr>
              <a:t>Phenetoin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endParaRPr lang="en-US" sz="2400" dirty="0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73346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79833C7-FDE4-4657-B0B1-32BE833C24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ABE7C0B-A2D9-4202-A524-532DA2E2D5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7EDC5A6C-3B2A-55A1-3A1A-04D56EC96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5996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479833C7-FDE4-4657-B0B1-32BE833C24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ABE7C0B-A2D9-4202-A524-532DA2E2D5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2,100+ Diabetes Word Stock Photos, Pictures &amp; Royalty-Free Images - iStock  | Insulin">
            <a:extLst>
              <a:ext uri="{FF2B5EF4-FFF2-40B4-BE49-F238E27FC236}">
                <a16:creationId xmlns="" xmlns:a16="http://schemas.microsoft.com/office/drawing/2014/main" id="{FFD355B2-1147-492E-1B10-3268B126E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700" y="4841845"/>
            <a:ext cx="4200525" cy="122872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5A6CF72-3025-C6F7-6528-6EAD33867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latin typeface="Arial"/>
                <a:cs typeface="Arial"/>
              </a:rPr>
              <a:t>•</a:t>
            </a:r>
            <a:r>
              <a:rPr lang="en-US" sz="2800" b="1" dirty="0">
                <a:latin typeface="Times New Roman"/>
                <a:cs typeface="Times New Roman"/>
              </a:rPr>
              <a:t>Definition: </a:t>
            </a:r>
            <a:r>
              <a:rPr lang="en-US" sz="2800" dirty="0">
                <a:latin typeface="Times New Roman"/>
                <a:cs typeface="Times New Roman"/>
              </a:rPr>
              <a:t>Diabetes mellitus is a clinical syndrome </a:t>
            </a:r>
            <a:r>
              <a:rPr lang="en-US" sz="2800" dirty="0" err="1">
                <a:highlight>
                  <a:srgbClr val="FFFF00"/>
                </a:highlight>
                <a:latin typeface="Times New Roman"/>
                <a:cs typeface="Times New Roman"/>
              </a:rPr>
              <a:t>characterised</a:t>
            </a:r>
            <a:r>
              <a:rPr lang="en-US" sz="2800" dirty="0">
                <a:highlight>
                  <a:srgbClr val="FFFF00"/>
                </a:highlight>
                <a:latin typeface="Times New Roman"/>
                <a:cs typeface="Times New Roman"/>
              </a:rPr>
              <a:t> by </a:t>
            </a:r>
            <a:r>
              <a:rPr lang="en-US" sz="2800" dirty="0" err="1">
                <a:highlight>
                  <a:srgbClr val="FFFF00"/>
                </a:highlight>
                <a:latin typeface="Times New Roman"/>
                <a:cs typeface="Times New Roman"/>
              </a:rPr>
              <a:t>hyperglycaemia</a:t>
            </a:r>
            <a:r>
              <a:rPr lang="en-US" sz="2800" dirty="0">
                <a:highlight>
                  <a:srgbClr val="FFFF00"/>
                </a:highlight>
                <a:latin typeface="Times New Roman"/>
                <a:cs typeface="Times New Roman"/>
              </a:rPr>
              <a:t> due to absolute or relative deficiency of insulin.</a:t>
            </a:r>
            <a:endParaRPr lang="en-US">
              <a:highlight>
                <a:srgbClr val="FFFF00"/>
              </a:highlight>
            </a:endParaRPr>
          </a:p>
          <a:p>
            <a:r>
              <a:rPr lang="en-US" sz="2800" dirty="0">
                <a:latin typeface="Arial"/>
                <a:cs typeface="Arial"/>
              </a:rPr>
              <a:t>•</a:t>
            </a:r>
            <a:r>
              <a:rPr lang="en-US" sz="2800" dirty="0">
                <a:latin typeface="Times New Roman"/>
                <a:cs typeface="Times New Roman"/>
              </a:rPr>
              <a:t>The Disease is </a:t>
            </a:r>
            <a:r>
              <a:rPr lang="en-US" sz="2800" dirty="0" err="1">
                <a:latin typeface="Times New Roman"/>
                <a:cs typeface="Times New Roman"/>
              </a:rPr>
              <a:t>characterised</a:t>
            </a:r>
            <a:r>
              <a:rPr lang="en-US" sz="2800" dirty="0">
                <a:latin typeface="Times New Roman"/>
                <a:cs typeface="Times New Roman"/>
              </a:rPr>
              <a:t> by metabolic abnormalities and by long term complications involving eyes, kidneys, nerves and blood vessels.</a:t>
            </a:r>
            <a:endParaRPr lang="en-US" dirty="0"/>
          </a:p>
          <a:p>
            <a:r>
              <a:rPr lang="en-US" sz="2800" dirty="0">
                <a:latin typeface="Arial"/>
                <a:cs typeface="Arial"/>
              </a:rPr>
              <a:t>•</a:t>
            </a:r>
            <a:r>
              <a:rPr lang="en-US" sz="2800" dirty="0">
                <a:latin typeface="Times New Roman"/>
                <a:cs typeface="Times New Roman"/>
              </a:rPr>
              <a:t>DM is the most common endocrine disease.</a:t>
            </a:r>
            <a:endParaRPr lang="en-US" dirty="0"/>
          </a:p>
          <a:p>
            <a:pPr marL="0" indent="0">
              <a:buNone/>
            </a:pPr>
            <a:r>
              <a:rPr lang="en-US" sz="2800" b="1" dirty="0">
                <a:latin typeface="Times New Roman"/>
                <a:cs typeface="Times New Roman"/>
              </a:rPr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225D96E-24FE-0F77-A990-F75F0B59F2FD}"/>
              </a:ext>
            </a:extLst>
          </p:cNvPr>
          <p:cNvSpPr txBox="1"/>
          <p:nvPr/>
        </p:nvSpPr>
        <p:spPr>
          <a:xfrm>
            <a:off x="3243533" y="655608"/>
            <a:ext cx="776089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cap="all" spc="30"/>
              <a:t>DIABETES MELLITUS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06935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="" xmlns:a16="http://schemas.microsoft.com/office/drawing/2014/main" id="{E49D7415-2F11-44C2-B6AA-13A25B6814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41D586-6DFC-0D7D-6CCB-FEF167F5F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239599" cy="1307590"/>
          </a:xfrm>
        </p:spPr>
        <p:txBody>
          <a:bodyPr>
            <a:normAutofit/>
          </a:bodyPr>
          <a:lstStyle/>
          <a:p>
            <a:r>
              <a:rPr lang="en-US" b="1">
                <a:latin typeface="Kokila"/>
                <a:cs typeface="Kokila"/>
              </a:rPr>
              <a:t>Prameha nirukti</a:t>
            </a:r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3815BE95-1337-20E2-B2EF-5DA486F72F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yurveda Backgrounds Images – Browse 142,952 Stock Photos, Vectors, and  Video | Adobe Stock">
            <a:extLst>
              <a:ext uri="{FF2B5EF4-FFF2-40B4-BE49-F238E27FC236}">
                <a16:creationId xmlns="" xmlns:a16="http://schemas.microsoft.com/office/drawing/2014/main" id="{4F2CE58E-A2FB-8E14-69CC-8ACE3D2CEE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954" r="17189" b="-1"/>
          <a:stretch>
            <a:fillRect/>
          </a:stretch>
        </p:blipFill>
        <p:spPr>
          <a:xfrm>
            <a:off x="7583424" y="10"/>
            <a:ext cx="4608576" cy="685799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63571970-23E9-D711-1983-9A3C235425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465507468"/>
              </p:ext>
            </p:extLst>
          </p:nvPr>
        </p:nvGraphicFramePr>
        <p:xfrm>
          <a:off x="704088" y="2221992"/>
          <a:ext cx="6239599" cy="3941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798684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="" xmlns:a16="http://schemas.microsoft.com/office/drawing/2014/main" id="{E49D7415-2F11-44C2-B6AA-13A25B6814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2646C0-34CC-31CB-9B5F-680A8DDA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8" y="794618"/>
            <a:ext cx="4800600" cy="1307592"/>
          </a:xfrm>
        </p:spPr>
        <p:txBody>
          <a:bodyPr>
            <a:normAutofit/>
          </a:bodyPr>
          <a:lstStyle/>
          <a:p>
            <a:r>
              <a:rPr lang="en-US" b="1" err="1">
                <a:latin typeface="Times New Roman"/>
                <a:cs typeface="Times New Roman"/>
              </a:rPr>
              <a:t>Paribasha</a:t>
            </a:r>
            <a:endParaRPr lang="en-US" dirty="0" err="1"/>
          </a:p>
        </p:txBody>
      </p: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511FC409-B3C2-4F68-865C-C5333D6F27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349D2C-CDAA-EE4C-1B30-7B02B2291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74" y="2221992"/>
            <a:ext cx="11126636" cy="38549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dirty="0">
                <a:latin typeface="Calisto MT"/>
                <a:cs typeface="Arial"/>
              </a:rPr>
              <a:t>•</a:t>
            </a:r>
            <a:r>
              <a:rPr lang="en-US" sz="2800" b="1" err="1"/>
              <a:t>प्रकर्षेण</a:t>
            </a:r>
            <a:r>
              <a:rPr lang="en-US" sz="2800" b="1" dirty="0"/>
              <a:t> </a:t>
            </a:r>
            <a:r>
              <a:rPr lang="en-US" sz="2800" b="1" err="1"/>
              <a:t>प्रभूतं</a:t>
            </a:r>
            <a:r>
              <a:rPr lang="en-US" sz="2800" b="1" dirty="0"/>
              <a:t> </a:t>
            </a:r>
            <a:r>
              <a:rPr lang="en-US" sz="2800" b="1" err="1"/>
              <a:t>प्र</a:t>
            </a:r>
            <a:r>
              <a:rPr lang="en-US" sz="3600" err="1">
                <a:latin typeface="Kokila"/>
                <a:cs typeface="Kokila"/>
              </a:rPr>
              <a:t>चू</a:t>
            </a:r>
            <a:r>
              <a:rPr lang="en-US" sz="2800" b="1" err="1"/>
              <a:t>रं</a:t>
            </a:r>
            <a:r>
              <a:rPr lang="en-US" sz="2800" b="1" dirty="0"/>
              <a:t> </a:t>
            </a:r>
            <a:r>
              <a:rPr lang="en-US" sz="2800" b="1" err="1"/>
              <a:t>वारंवारं</a:t>
            </a:r>
            <a:r>
              <a:rPr lang="en-US" sz="2800" b="1" dirty="0"/>
              <a:t> </a:t>
            </a:r>
            <a:r>
              <a:rPr lang="en-US" sz="2800" b="1" err="1"/>
              <a:t>वा</a:t>
            </a:r>
            <a:r>
              <a:rPr lang="en-US" sz="2800" b="1" dirty="0"/>
              <a:t> </a:t>
            </a:r>
            <a:r>
              <a:rPr lang="en-US" sz="2800" b="1" err="1"/>
              <a:t>मेहति</a:t>
            </a:r>
            <a:r>
              <a:rPr lang="en-US" sz="2800" b="1" dirty="0"/>
              <a:t> </a:t>
            </a:r>
            <a:r>
              <a:rPr lang="en-US" sz="3200" b="1" err="1">
                <a:latin typeface="Kokila"/>
                <a:cs typeface="Kokila"/>
              </a:rPr>
              <a:t>मूत्रत्यागं</a:t>
            </a:r>
            <a:r>
              <a:rPr lang="en-US" sz="3200" b="1" dirty="0">
                <a:latin typeface="Kokila"/>
                <a:cs typeface="Kokila"/>
              </a:rPr>
              <a:t> </a:t>
            </a:r>
            <a:r>
              <a:rPr lang="en-US" sz="2800" b="1" err="1"/>
              <a:t>करोति</a:t>
            </a:r>
            <a:r>
              <a:rPr lang="en-US" sz="2800" b="1" dirty="0"/>
              <a:t> </a:t>
            </a:r>
            <a:r>
              <a:rPr lang="en-US" sz="2800" b="1" err="1"/>
              <a:t>यस्मिन्</a:t>
            </a:r>
            <a:r>
              <a:rPr lang="en-US" sz="2800" b="1" dirty="0"/>
              <a:t> </a:t>
            </a:r>
            <a:r>
              <a:rPr lang="en-US" sz="2800" b="1" err="1"/>
              <a:t>रोगे</a:t>
            </a:r>
            <a:r>
              <a:rPr lang="en-US" sz="2800" b="1" dirty="0"/>
              <a:t> स </a:t>
            </a:r>
            <a:r>
              <a:rPr lang="en-US" sz="2800" b="1" err="1"/>
              <a:t>प्रमेहः</a:t>
            </a:r>
            <a:r>
              <a:rPr lang="en-US" sz="2800" b="1" dirty="0"/>
              <a:t>।</a:t>
            </a:r>
            <a:r>
              <a:rPr lang="en-US" sz="2800" b="1" dirty="0">
                <a:latin typeface="Arial"/>
                <a:cs typeface="Arial"/>
              </a:rPr>
              <a:t>  </a:t>
            </a:r>
            <a:r>
              <a:rPr lang="en-US" sz="2800" b="1" dirty="0">
                <a:latin typeface="Kokila"/>
                <a:cs typeface="Kokila"/>
              </a:rPr>
              <a:t>(</a:t>
            </a:r>
            <a:r>
              <a:rPr lang="en-US" sz="2800" b="1" err="1">
                <a:latin typeface="Kokila"/>
                <a:cs typeface="Kokila"/>
              </a:rPr>
              <a:t>Ma.Ni</a:t>
            </a:r>
            <a:r>
              <a:rPr lang="en-US" sz="2800" b="1" dirty="0">
                <a:latin typeface="Kokila"/>
                <a:cs typeface="Kokila"/>
              </a:rPr>
              <a:t> 33/1)</a:t>
            </a:r>
            <a:r>
              <a:rPr lang="en-US" sz="2800" dirty="0"/>
              <a:t> </a:t>
            </a:r>
            <a:endParaRPr lang="en-US" sz="2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•  </a:t>
            </a:r>
            <a:r>
              <a:rPr lang="en-US" sz="2800" err="1"/>
              <a:t>बार-बार</a:t>
            </a:r>
            <a:r>
              <a:rPr lang="en-US" sz="2800" dirty="0"/>
              <a:t> </a:t>
            </a:r>
            <a:r>
              <a:rPr lang="en-US" sz="2800" err="1"/>
              <a:t>और</a:t>
            </a:r>
            <a:r>
              <a:rPr lang="en-US" sz="2800" dirty="0"/>
              <a:t> </a:t>
            </a:r>
            <a:r>
              <a:rPr lang="en-US" sz="2800" err="1"/>
              <a:t>प्रायः</a:t>
            </a:r>
            <a:r>
              <a:rPr lang="en-US" sz="2800" dirty="0"/>
              <a:t> </a:t>
            </a:r>
            <a:r>
              <a:rPr lang="en-US" sz="2800" err="1"/>
              <a:t>गंदले</a:t>
            </a:r>
            <a:r>
              <a:rPr lang="en-US" sz="2800" dirty="0"/>
              <a:t> </a:t>
            </a:r>
            <a:r>
              <a:rPr lang="en-US" sz="2800" err="1"/>
              <a:t>मूत्र</a:t>
            </a:r>
            <a:r>
              <a:rPr lang="en-US" sz="2800" dirty="0"/>
              <a:t> </a:t>
            </a:r>
            <a:r>
              <a:rPr lang="en-US" sz="2800" err="1"/>
              <a:t>का</a:t>
            </a:r>
            <a:r>
              <a:rPr lang="en-US" sz="2800" dirty="0"/>
              <a:t> </a:t>
            </a:r>
            <a:r>
              <a:rPr lang="en-US" sz="2800" err="1"/>
              <a:t>त्याग</a:t>
            </a:r>
            <a:r>
              <a:rPr lang="en-US" sz="2800" dirty="0"/>
              <a:t> </a:t>
            </a:r>
            <a:r>
              <a:rPr lang="en-US" sz="2800" err="1"/>
              <a:t>प्रमेह</a:t>
            </a:r>
            <a:r>
              <a:rPr lang="en-US" sz="2800" dirty="0"/>
              <a:t> </a:t>
            </a:r>
            <a:r>
              <a:rPr lang="en-US" sz="2800" err="1"/>
              <a:t>कहलाता</a:t>
            </a:r>
            <a:r>
              <a:rPr lang="en-US" sz="2800" dirty="0"/>
              <a:t> </a:t>
            </a:r>
            <a:r>
              <a:rPr lang="en-US" sz="2800" err="1"/>
              <a:t>है</a:t>
            </a:r>
            <a:r>
              <a:rPr lang="en-US" sz="2800" dirty="0"/>
              <a:t>। </a:t>
            </a:r>
          </a:p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•</a:t>
            </a:r>
            <a:r>
              <a:rPr lang="en-US" sz="2800" b="1" err="1">
                <a:latin typeface="Kokila"/>
                <a:cs typeface="Kokila"/>
              </a:rPr>
              <a:t>बहुद्रवः</a:t>
            </a:r>
            <a:r>
              <a:rPr lang="en-US" sz="2800" b="1" dirty="0">
                <a:latin typeface="Kokila"/>
                <a:cs typeface="Kokila"/>
              </a:rPr>
              <a:t> </a:t>
            </a:r>
            <a:r>
              <a:rPr lang="en-US" sz="2800" b="1" err="1">
                <a:latin typeface="Kokila"/>
                <a:cs typeface="Kokila"/>
              </a:rPr>
              <a:t>श्लेष्मा</a:t>
            </a:r>
            <a:r>
              <a:rPr lang="en-US" sz="2800" b="1" dirty="0">
                <a:latin typeface="Kokila"/>
                <a:cs typeface="Kokila"/>
              </a:rPr>
              <a:t> </a:t>
            </a:r>
            <a:r>
              <a:rPr lang="en-US" sz="2800" b="1" err="1">
                <a:latin typeface="Kokila"/>
                <a:cs typeface="Kokila"/>
              </a:rPr>
              <a:t>दोषविशेषः</a:t>
            </a:r>
            <a:r>
              <a:rPr lang="en-US" sz="2800" b="1" dirty="0">
                <a:latin typeface="Kokila"/>
                <a:cs typeface="Kokila"/>
              </a:rPr>
              <a:t> ॥ (ch.ni 4/6 )॥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•</a:t>
            </a:r>
            <a:r>
              <a:rPr lang="en-US" sz="2800" err="1">
                <a:latin typeface="Kokila"/>
                <a:cs typeface="Kokila"/>
              </a:rPr>
              <a:t>प्रमेह</a:t>
            </a:r>
            <a:r>
              <a:rPr lang="en-US" sz="2800" dirty="0">
                <a:latin typeface="Kokila"/>
                <a:cs typeface="Kokila"/>
              </a:rPr>
              <a:t> </a:t>
            </a:r>
            <a:r>
              <a:rPr lang="en-US" sz="2800" err="1">
                <a:latin typeface="Kokila"/>
                <a:cs typeface="Kokila"/>
              </a:rPr>
              <a:t>में</a:t>
            </a:r>
            <a:r>
              <a:rPr lang="en-US" sz="2800" dirty="0">
                <a:latin typeface="Kokila"/>
                <a:cs typeface="Kokila"/>
              </a:rPr>
              <a:t> </a:t>
            </a:r>
            <a:r>
              <a:rPr lang="en-US" sz="2800" err="1">
                <a:latin typeface="Kokila"/>
                <a:cs typeface="Kokila"/>
              </a:rPr>
              <a:t>अत्यन्त</a:t>
            </a:r>
            <a:r>
              <a:rPr lang="en-US" sz="2800" dirty="0">
                <a:latin typeface="Kokila"/>
                <a:cs typeface="Kokila"/>
              </a:rPr>
              <a:t> </a:t>
            </a:r>
            <a:r>
              <a:rPr lang="en-US" sz="2800" err="1">
                <a:latin typeface="Kokila"/>
                <a:cs typeface="Kokila"/>
              </a:rPr>
              <a:t>द्रव</a:t>
            </a:r>
            <a:r>
              <a:rPr lang="en-US" sz="2800" dirty="0">
                <a:latin typeface="Kokila"/>
                <a:cs typeface="Kokila"/>
              </a:rPr>
              <a:t> </a:t>
            </a:r>
            <a:r>
              <a:rPr lang="en-US" sz="2800" err="1">
                <a:latin typeface="Kokila"/>
                <a:cs typeface="Kokila"/>
              </a:rPr>
              <a:t>कफ</a:t>
            </a:r>
            <a:r>
              <a:rPr lang="en-US" sz="2800" dirty="0">
                <a:latin typeface="Kokila"/>
                <a:cs typeface="Kokila"/>
              </a:rPr>
              <a:t> </a:t>
            </a:r>
            <a:r>
              <a:rPr lang="en-US" sz="2800" err="1">
                <a:latin typeface="Kokila"/>
                <a:cs typeface="Kokila"/>
              </a:rPr>
              <a:t>दोष</a:t>
            </a:r>
            <a:r>
              <a:rPr lang="en-US" sz="2800" dirty="0">
                <a:latin typeface="Kokila"/>
                <a:cs typeface="Kokila"/>
              </a:rPr>
              <a:t> </a:t>
            </a:r>
            <a:r>
              <a:rPr lang="en-US" sz="2800" err="1">
                <a:latin typeface="Kokila"/>
                <a:cs typeface="Kokila"/>
              </a:rPr>
              <a:t>विशेष</a:t>
            </a:r>
            <a:r>
              <a:rPr lang="en-US" sz="2800" dirty="0">
                <a:latin typeface="Kokila"/>
                <a:cs typeface="Kokila"/>
              </a:rPr>
              <a:t> </a:t>
            </a:r>
            <a:r>
              <a:rPr lang="en-US" sz="2800" err="1">
                <a:latin typeface="Kokila"/>
                <a:cs typeface="Kokila"/>
              </a:rPr>
              <a:t>है</a:t>
            </a:r>
            <a:r>
              <a:rPr lang="en-US" sz="2800" dirty="0">
                <a:latin typeface="Kokila"/>
                <a:cs typeface="Kokila"/>
              </a:rPr>
              <a:t> ।॥ ६ ॥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800" dirty="0">
                <a:latin typeface="Arial"/>
                <a:cs typeface="Arial"/>
              </a:rPr>
              <a:t>•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B810270D-76A7-44B3-9746-7EDF578860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03838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E49D7415-2F11-44C2-B6AA-13A25B6814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BA19B5-CF99-5D58-E09D-C57BE2C98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4041648" cy="1928741"/>
          </a:xfrm>
        </p:spPr>
        <p:txBody>
          <a:bodyPr>
            <a:normAutofit/>
          </a:bodyPr>
          <a:lstStyle/>
          <a:p>
            <a:r>
              <a:rPr lang="en-US"/>
              <a:t>APPLICATION OF NIDAN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D2E57F3D-33BE-4306-87E6-2457637195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an you live a sedentary lifestyle and still be fit? - Quora">
            <a:extLst>
              <a:ext uri="{FF2B5EF4-FFF2-40B4-BE49-F238E27FC236}">
                <a16:creationId xmlns="" xmlns:a16="http://schemas.microsoft.com/office/drawing/2014/main" id="{E5514D9E-C1B3-8358-FEB1-57390BE898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24" r="17885" b="1"/>
          <a:stretch>
            <a:fillRect/>
          </a:stretch>
        </p:blipFill>
        <p:spPr>
          <a:xfrm>
            <a:off x="801111" y="3046576"/>
            <a:ext cx="2717851" cy="29692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00AAF8A-6C76-C725-C2C5-B032AB2E9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910868"/>
            <a:ext cx="6072882" cy="41051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400">
                <a:highlight>
                  <a:srgbClr val="FFFF00"/>
                </a:highlight>
                <a:latin typeface="Arial"/>
                <a:cs typeface="Arial"/>
              </a:rPr>
              <a:t>•</a:t>
            </a:r>
            <a:r>
              <a:rPr lang="en-US" sz="2400" b="1" err="1">
                <a:highlight>
                  <a:srgbClr val="FFFF00"/>
                </a:highlight>
                <a:ea typeface="+mn-lt"/>
                <a:cs typeface="+mn-lt"/>
              </a:rPr>
              <a:t>आस्यासुखं</a:t>
            </a:r>
            <a:r>
              <a:rPr lang="en-US" sz="2400" b="1">
                <a:highlight>
                  <a:srgbClr val="FFFF00"/>
                </a:highlight>
                <a:latin typeface="Avenir Next LT Pro"/>
              </a:rPr>
              <a:t> </a:t>
            </a:r>
            <a:r>
              <a:rPr lang="en-US" sz="2400" b="1" err="1">
                <a:highlight>
                  <a:srgbClr val="FFFF00"/>
                </a:highlight>
                <a:ea typeface="+mn-lt"/>
                <a:cs typeface="+mn-lt"/>
              </a:rPr>
              <a:t>स्वप्नसुखं</a:t>
            </a:r>
            <a:r>
              <a:rPr lang="en-US" sz="2400" b="1">
                <a:highlight>
                  <a:srgbClr val="FFFF00"/>
                </a:highlight>
                <a:latin typeface="Avenir Next LT Pro"/>
              </a:rPr>
              <a:t> </a:t>
            </a:r>
            <a:r>
              <a:rPr lang="en-US" sz="2400" b="1" err="1">
                <a:highlight>
                  <a:srgbClr val="FFFF00"/>
                </a:highlight>
                <a:ea typeface="+mn-lt"/>
                <a:cs typeface="+mn-lt"/>
              </a:rPr>
              <a:t>दधीनि</a:t>
            </a:r>
            <a:r>
              <a:rPr lang="en-US" sz="2400" b="1">
                <a:highlight>
                  <a:srgbClr val="FFFF00"/>
                </a:highlight>
                <a:latin typeface="Avenir Next LT Pro"/>
              </a:rPr>
              <a:t> </a:t>
            </a:r>
            <a:r>
              <a:rPr lang="en-US" sz="2400" b="1" err="1">
                <a:highlight>
                  <a:srgbClr val="FFFF00"/>
                </a:highlight>
                <a:ea typeface="+mn-lt"/>
                <a:cs typeface="+mn-lt"/>
              </a:rPr>
              <a:t>ग्राम्यौदकानूपरसाः</a:t>
            </a:r>
            <a:r>
              <a:rPr lang="en-US" sz="2400" b="1">
                <a:highlight>
                  <a:srgbClr val="FFFF00"/>
                </a:highlight>
                <a:latin typeface="Avenir Next LT Pro"/>
              </a:rPr>
              <a:t> </a:t>
            </a:r>
            <a:r>
              <a:rPr lang="en-US" sz="2400" b="1" err="1">
                <a:highlight>
                  <a:srgbClr val="FFFF00"/>
                </a:highlight>
                <a:ea typeface="+mn-lt"/>
                <a:cs typeface="+mn-lt"/>
              </a:rPr>
              <a:t>पयांसि</a:t>
            </a:r>
            <a:r>
              <a:rPr lang="en-US" sz="2400" b="1">
                <a:highlight>
                  <a:srgbClr val="FFFF00"/>
                </a:highlight>
                <a:latin typeface="Avenir Next LT Pro"/>
              </a:rPr>
              <a:t>|</a:t>
            </a:r>
            <a:br>
              <a:rPr lang="en-US" sz="2400" b="1">
                <a:highlight>
                  <a:srgbClr val="FFFF00"/>
                </a:highlight>
                <a:latin typeface="Avenir Next LT Pro"/>
              </a:rPr>
            </a:br>
            <a:r>
              <a:rPr lang="en-US" sz="2400" b="1">
                <a:highlight>
                  <a:srgbClr val="FFFF00"/>
                </a:highlight>
                <a:latin typeface="Avenir Next LT Pro"/>
              </a:rPr>
              <a:t> </a:t>
            </a:r>
            <a:r>
              <a:rPr lang="en-US" sz="2400" b="1" err="1">
                <a:highlight>
                  <a:srgbClr val="FFFF00"/>
                </a:highlight>
                <a:ea typeface="+mn-lt"/>
                <a:cs typeface="+mn-lt"/>
              </a:rPr>
              <a:t>नवान्नपानं</a:t>
            </a:r>
            <a:r>
              <a:rPr lang="en-US" sz="2400" b="1">
                <a:highlight>
                  <a:srgbClr val="FFFF00"/>
                </a:highlight>
                <a:latin typeface="Avenir Next LT Pro"/>
              </a:rPr>
              <a:t> </a:t>
            </a:r>
            <a:r>
              <a:rPr lang="en-US" sz="2400" b="1" err="1">
                <a:highlight>
                  <a:srgbClr val="FFFF00"/>
                </a:highlight>
                <a:ea typeface="+mn-lt"/>
                <a:cs typeface="+mn-lt"/>
              </a:rPr>
              <a:t>गुडवैकृतं</a:t>
            </a:r>
            <a:r>
              <a:rPr lang="en-US" sz="2400" b="1">
                <a:highlight>
                  <a:srgbClr val="FFFF00"/>
                </a:highlight>
                <a:latin typeface="Avenir Next LT Pro"/>
              </a:rPr>
              <a:t> च </a:t>
            </a:r>
            <a:r>
              <a:rPr lang="en-US" sz="2400" b="1" err="1">
                <a:highlight>
                  <a:srgbClr val="FFFF00"/>
                </a:highlight>
                <a:ea typeface="+mn-lt"/>
                <a:cs typeface="+mn-lt"/>
              </a:rPr>
              <a:t>प्रमेहहेतुः</a:t>
            </a:r>
            <a:r>
              <a:rPr lang="en-US" sz="2400" b="1">
                <a:highlight>
                  <a:srgbClr val="FFFF00"/>
                </a:highlight>
                <a:latin typeface="Avenir Next LT Pro"/>
              </a:rPr>
              <a:t> </a:t>
            </a:r>
            <a:r>
              <a:rPr lang="en-US" sz="2400" b="1" err="1">
                <a:highlight>
                  <a:srgbClr val="FFFF00"/>
                </a:highlight>
                <a:ea typeface="+mn-lt"/>
                <a:cs typeface="+mn-lt"/>
              </a:rPr>
              <a:t>कफकृच्च</a:t>
            </a:r>
            <a:r>
              <a:rPr lang="en-US" sz="2400" b="1">
                <a:highlight>
                  <a:srgbClr val="FFFF00"/>
                </a:highlight>
                <a:latin typeface="Avenir Next LT Pro"/>
              </a:rPr>
              <a:t> </a:t>
            </a:r>
            <a:r>
              <a:rPr lang="en-US" sz="2400" b="1" err="1">
                <a:highlight>
                  <a:srgbClr val="FFFF00"/>
                </a:highlight>
                <a:ea typeface="+mn-lt"/>
                <a:cs typeface="+mn-lt"/>
              </a:rPr>
              <a:t>सर्वम्</a:t>
            </a:r>
            <a:r>
              <a:rPr lang="en-US" sz="2400" b="1">
                <a:highlight>
                  <a:srgbClr val="FFFF00"/>
                </a:highlight>
                <a:latin typeface="Avenir Next LT Pro"/>
              </a:rPr>
              <a:t> </a:t>
            </a:r>
            <a:endParaRPr lang="en-US" sz="2400">
              <a:highlight>
                <a:srgbClr val="FFFF00"/>
              </a:highlight>
            </a:endParaRPr>
          </a:p>
          <a:p>
            <a:endParaRPr lang="en-US" sz="2400" b="1">
              <a:highlight>
                <a:srgbClr val="FFFF00"/>
              </a:highlight>
              <a:latin typeface="Avenir Next LT Pro"/>
            </a:endParaRPr>
          </a:p>
          <a:p>
            <a:r>
              <a:rPr lang="en-US" sz="2400">
                <a:latin typeface="Avenir Next LT Pro"/>
              </a:rPr>
              <a:t>You are more likely to develop type 2 diabetes if you are not physically active and are </a:t>
            </a:r>
            <a:r>
              <a:rPr lang="en-US" sz="2400">
                <a:latin typeface="Avenir Next LT Pro"/>
                <a:hlinkClick r:id="rId3"/>
              </a:rPr>
              <a:t>overweight</a:t>
            </a:r>
            <a:r>
              <a:rPr lang="en-US" sz="2400">
                <a:latin typeface="Avenir Next LT Pro"/>
              </a:rPr>
              <a:t> or have </a:t>
            </a:r>
            <a:r>
              <a:rPr lang="en-US" sz="2400">
                <a:latin typeface="Avenir Next LT Pro"/>
                <a:hlinkClick r:id="rId4"/>
              </a:rPr>
              <a:t>obesity</a:t>
            </a:r>
            <a:r>
              <a:rPr lang="en-US" sz="2400">
                <a:latin typeface="Avenir Next LT Pro"/>
              </a:rPr>
              <a:t>. Extra weight sometimes causes </a:t>
            </a:r>
            <a:r>
              <a:rPr lang="en-US" sz="2400">
                <a:latin typeface="Avenir Next LT Pro"/>
                <a:hlinkClick r:id="rId5"/>
              </a:rPr>
              <a:t>insulin resistance</a:t>
            </a:r>
            <a:r>
              <a:rPr lang="en-US" sz="2400">
                <a:latin typeface="Avenir Next LT Pro"/>
              </a:rPr>
              <a:t> and is common in people with type 2 diabetes. The location of body fat also makes a difference.</a:t>
            </a:r>
            <a:endParaRPr lang="en-US" sz="2400"/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8E0104E4-99BC-494F-8342-F250828E57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8976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B9C0E6AB-EAB6-41E0-9D49-369643E873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="" xmlns:a16="http://schemas.microsoft.com/office/drawing/2014/main" id="{F78075BE-4130-4D6A-B0EB-6397ED5E5D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sign with a blue bottle and a red cap&#10;&#10;AI-generated content may be incorrect.">
            <a:extLst>
              <a:ext uri="{FF2B5EF4-FFF2-40B4-BE49-F238E27FC236}">
                <a16:creationId xmlns="" xmlns:a16="http://schemas.microsoft.com/office/drawing/2014/main" id="{0E63FF8B-9315-874A-864D-6E887CA34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622" r="2" b="5249"/>
          <a:stretch>
            <a:fillRect/>
          </a:stretch>
        </p:blipFill>
        <p:spPr>
          <a:xfrm>
            <a:off x="800100" y="723899"/>
            <a:ext cx="10591800" cy="54295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71282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D5F2E07F-5757-577A-AA1F-A16069690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223" r="7019"/>
          <a:stretch>
            <a:fillRect/>
          </a:stretch>
        </p:blipFill>
        <p:spPr bwMode="auto">
          <a:xfrm>
            <a:off x="0" y="0"/>
            <a:ext cx="12191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77757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9A07A82-DF16-5913-5EBC-D52D0A409B12}"/>
              </a:ext>
            </a:extLst>
          </p:cNvPr>
          <p:cNvSpPr txBox="1"/>
          <p:nvPr/>
        </p:nvSpPr>
        <p:spPr>
          <a:xfrm>
            <a:off x="9093496" y="618681"/>
            <a:ext cx="2613872" cy="47945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MECHANISM OF ACTION OF INSULIN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1" u="sng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3459194-9921-F145-CF00-3E065ABFD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D75D7D3-BB51-FD29-4A6F-44C1EC44C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r" defTabSz="457200">
              <a:spcAft>
                <a:spcPts val="600"/>
              </a:spcAft>
            </a:pPr>
            <a:fld id="{BC0F0449-EF10-3E4D-894D-3DE10CF4206D}" type="slidenum">
              <a:rPr lang="en-US">
                <a:solidFill>
                  <a:srgbClr val="FFFFFF"/>
                </a:solidFill>
              </a:rPr>
              <a:pPr algn="r" defTabSz="457200">
                <a:spcAft>
                  <a:spcPts val="600"/>
                </a:spcAft>
              </a:pPr>
              <a:t>25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A diagram of a light bulb&#10;&#10;Description automatically generated">
            <a:extLst>
              <a:ext uri="{FF2B5EF4-FFF2-40B4-BE49-F238E27FC236}">
                <a16:creationId xmlns:a16="http://schemas.microsoft.com/office/drawing/2014/main" xmlns="" id="{42CA4734-9A2E-D514-E212-CE5C3F948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" t="-140" r="11834"/>
          <a:stretch/>
        </p:blipFill>
        <p:spPr>
          <a:xfrm rot="5400000">
            <a:off x="2666998" y="-2182368"/>
            <a:ext cx="6857999" cy="1122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19184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BDB67EA-F6C0-E734-0BA0-6190EC386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73440" y="632707"/>
            <a:ext cx="6863684" cy="59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3025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9C9E570-C377-D505-4D1F-E7245646B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47875" y="1552575"/>
            <a:ext cx="80962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35746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cell membrane&#10;&#10;Description automatically generated">
            <a:extLst>
              <a:ext uri="{FF2B5EF4-FFF2-40B4-BE49-F238E27FC236}">
                <a16:creationId xmlns:a16="http://schemas.microsoft.com/office/drawing/2014/main" xmlns="" id="{59CCEF0A-D0FC-4E14-6831-0DF9E574C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963" y="643467"/>
            <a:ext cx="6190073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DB8BB37-46F7-6C75-F310-2BC9F2109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84F2A3A-BAAD-481B-2044-E7382A7E7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fld id="{BC0F0449-EF10-3E4D-894D-3DE10CF4206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5536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F39CA5-8221-C5A2-2C9E-1E3BBBF3B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FUNTIONS OF INSULIN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xmlns="" id="{DA69721D-6307-0D9E-5234-4C550F03ACA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0635" y="1977577"/>
          <a:ext cx="5673567" cy="3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2153CEE-0FCB-7F61-A136-725691EECCC3}"/>
              </a:ext>
            </a:extLst>
          </p:cNvPr>
          <p:cNvSpPr txBox="1"/>
          <p:nvPr/>
        </p:nvSpPr>
        <p:spPr>
          <a:xfrm>
            <a:off x="6619336" y="1980625"/>
            <a:ext cx="5356428" cy="4490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✅ Increases protein synthesis, reduces protein breakdown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✅ Enhances lipoprotein lipase activity → ↑ clearance of VLDL, chylomicrons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✅ Supports amino acid uptake and anabolic processes</a:t>
            </a: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en-US"/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✅ Exerts rapid, intermediate, and long-term metabolic effects</a:t>
            </a:r>
          </a:p>
          <a:p>
            <a:pPr algn="l"/>
            <a:endParaRPr lang="en-US"/>
          </a:p>
        </p:txBody>
      </p:sp>
      <p:pic>
        <p:nvPicPr>
          <p:cNvPr id="3" name="Picture 2" descr="Diagram of a diagram of blood vessels&#10;&#10;Description automatically generated">
            <a:extLst>
              <a:ext uri="{FF2B5EF4-FFF2-40B4-BE49-F238E27FC236}">
                <a16:creationId xmlns:a16="http://schemas.microsoft.com/office/drawing/2014/main" xmlns="" id="{6A33FE08-9BAF-2702-6445-57F00CA6C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438" y="120637"/>
            <a:ext cx="2969952" cy="222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62302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E49D7415-2F11-44C2-B6AA-13A25B6814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D07CA9-00F2-A01A-2F44-0563E0C2F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>
            <a:normAutofit/>
          </a:bodyPr>
          <a:lstStyle/>
          <a:p>
            <a:r>
              <a:rPr lang="en-US" b="1">
                <a:highlight>
                  <a:srgbClr val="FFFF00"/>
                </a:highlight>
                <a:latin typeface="Avenir Next LT Pro Light"/>
              </a:rPr>
              <a:t>Epidemiology of diabetes</a:t>
            </a:r>
            <a:endParaRPr lang="en-US">
              <a:highlight>
                <a:srgbClr val="FFFF00"/>
              </a:highlight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D2E57F3D-33BE-4306-87E6-2457637195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lobal picture - IDF DIABETES ATLAS - NCBI Bookshelf">
            <a:extLst>
              <a:ext uri="{FF2B5EF4-FFF2-40B4-BE49-F238E27FC236}">
                <a16:creationId xmlns="" xmlns:a16="http://schemas.microsoft.com/office/drawing/2014/main" id="{BE21C024-E27F-DEEA-B961-F629B08D5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517555"/>
            <a:ext cx="6072188" cy="34915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73E0BD-DE3F-ED2C-CF06-6FCBD34CE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900" y="2079159"/>
            <a:ext cx="4191001" cy="41396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latin typeface="Avenir Next LT Pro"/>
              </a:rPr>
              <a:t>Our study estimates that in 2021, in India there are </a:t>
            </a:r>
            <a:r>
              <a:rPr lang="en-US" b="1">
                <a:latin typeface="Avenir Next LT Pro"/>
              </a:rPr>
              <a:t>101 million people</a:t>
            </a:r>
            <a:r>
              <a:rPr lang="en-US">
                <a:latin typeface="Avenir Next LT Pro"/>
              </a:rPr>
              <a:t> with diabetes and </a:t>
            </a:r>
            <a:r>
              <a:rPr lang="en-US" b="1">
                <a:latin typeface="Avenir Next LT Pro"/>
              </a:rPr>
              <a:t>136 million people with prediabetes,</a:t>
            </a:r>
            <a:endParaRPr lang="en-US" b="1"/>
          </a:p>
          <a:p>
            <a:r>
              <a:rPr lang="en-US">
                <a:latin typeface="Avenir Next LT Pro"/>
              </a:rPr>
              <a:t>Every</a:t>
            </a:r>
            <a:r>
              <a:rPr lang="en-US" b="1">
                <a:latin typeface="Avenir Next LT Pro"/>
              </a:rPr>
              <a:t> 5 seconds a person is dying</a:t>
            </a:r>
            <a:r>
              <a:rPr lang="en-US">
                <a:latin typeface="Avenir Next LT Pro"/>
              </a:rPr>
              <a:t> from acute and chronic complication of diabetes.</a:t>
            </a:r>
            <a:endParaRPr lang="en-US"/>
          </a:p>
          <a:p>
            <a:r>
              <a:rPr lang="en-US" b="1">
                <a:latin typeface="Avenir Next LT Pro"/>
              </a:rPr>
              <a:t>Globally 500 million people</a:t>
            </a:r>
            <a:r>
              <a:rPr lang="en-US">
                <a:latin typeface="Avenir Next LT Pro"/>
              </a:rPr>
              <a:t> are suffering from diabetes mellitus</a:t>
            </a:r>
            <a:endParaRPr lang="en-US"/>
          </a:p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8E0104E4-99BC-494F-8342-F250828E57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701055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269A6E-AEF2-2E41-82DC-D45CF449F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799593"/>
          </a:xfrm>
        </p:spPr>
        <p:txBody>
          <a:bodyPr/>
          <a:lstStyle/>
          <a:p>
            <a:r>
              <a:rPr lang="en-GB" err="1"/>
              <a:t>Purvarupa</a:t>
            </a:r>
            <a:r>
              <a:rPr lang="en-GB"/>
              <a:t> charka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61EE9B6-1213-478B-A403-67153DA38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702949"/>
            <a:ext cx="10691265" cy="425893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sz="4300" b="1" dirty="0" err="1">
                <a:solidFill>
                  <a:srgbClr val="FF0000"/>
                </a:solidFill>
                <a:latin typeface="Kokila"/>
                <a:cs typeface="Kokila"/>
              </a:rPr>
              <a:t>स्वेदोऽङ्गगन्धः</a:t>
            </a:r>
            <a:r>
              <a:rPr lang="en-GB" sz="4300" b="1" dirty="0">
                <a:solidFill>
                  <a:srgbClr val="FF0000"/>
                </a:solidFill>
                <a:latin typeface="Kokila"/>
                <a:cs typeface="Kokila"/>
              </a:rPr>
              <a:t> </a:t>
            </a:r>
            <a:r>
              <a:rPr lang="en-GB" sz="4300" b="1" dirty="0" err="1">
                <a:solidFill>
                  <a:srgbClr val="FF0000"/>
                </a:solidFill>
                <a:latin typeface="Kokila"/>
                <a:cs typeface="Kokila"/>
              </a:rPr>
              <a:t>शिथिलाङ्गता</a:t>
            </a:r>
            <a:r>
              <a:rPr lang="en-GB" sz="4300" b="1" dirty="0">
                <a:solidFill>
                  <a:srgbClr val="FF0000"/>
                </a:solidFill>
                <a:latin typeface="Kokila"/>
                <a:cs typeface="Kokila"/>
              </a:rPr>
              <a:t> च </a:t>
            </a:r>
            <a:r>
              <a:rPr lang="en-GB" sz="4300" b="1" dirty="0" err="1">
                <a:solidFill>
                  <a:srgbClr val="FF0000"/>
                </a:solidFill>
                <a:latin typeface="Kokila"/>
                <a:cs typeface="Kokila"/>
              </a:rPr>
              <a:t>शय्यासनस्वप्नसुखे</a:t>
            </a:r>
            <a:r>
              <a:rPr lang="en-GB" sz="4300" b="1" dirty="0">
                <a:solidFill>
                  <a:srgbClr val="FF0000"/>
                </a:solidFill>
                <a:latin typeface="Kokila"/>
                <a:cs typeface="Kokila"/>
              </a:rPr>
              <a:t> </a:t>
            </a:r>
            <a:r>
              <a:rPr lang="en-GB" sz="4300" b="1" dirty="0" err="1">
                <a:solidFill>
                  <a:srgbClr val="FF0000"/>
                </a:solidFill>
                <a:latin typeface="Kokila"/>
                <a:cs typeface="Kokila"/>
              </a:rPr>
              <a:t>रतिश्च</a:t>
            </a:r>
            <a:r>
              <a:rPr lang="en-GB" sz="4300" b="1" dirty="0">
                <a:solidFill>
                  <a:srgbClr val="FF0000"/>
                </a:solidFill>
                <a:latin typeface="Kokila"/>
                <a:cs typeface="Kokila"/>
              </a:rPr>
              <a:t>। </a:t>
            </a:r>
            <a:r>
              <a:rPr lang="en-GB" sz="4300" b="1" dirty="0" err="1">
                <a:solidFill>
                  <a:srgbClr val="FF0000"/>
                </a:solidFill>
                <a:latin typeface="Kokila"/>
                <a:cs typeface="Kokila"/>
              </a:rPr>
              <a:t>हृन्नेत्रजिह्वाश्रवणोपदेहो</a:t>
            </a:r>
            <a:r>
              <a:rPr lang="en-GB" sz="4300" b="1" dirty="0">
                <a:solidFill>
                  <a:srgbClr val="FF0000"/>
                </a:solidFill>
                <a:latin typeface="Kokila"/>
                <a:cs typeface="Kokila"/>
              </a:rPr>
              <a:t> </a:t>
            </a:r>
            <a:r>
              <a:rPr lang="en-GB" sz="4300" b="1" dirty="0" err="1">
                <a:solidFill>
                  <a:srgbClr val="FF0000"/>
                </a:solidFill>
                <a:latin typeface="Kokila"/>
                <a:cs typeface="Kokila"/>
              </a:rPr>
              <a:t>घनाङ्गता</a:t>
            </a:r>
            <a:r>
              <a:rPr lang="en-GB" sz="4300" b="1" dirty="0">
                <a:solidFill>
                  <a:srgbClr val="FF0000"/>
                </a:solidFill>
                <a:latin typeface="Kokila"/>
                <a:cs typeface="Kokila"/>
              </a:rPr>
              <a:t> </a:t>
            </a:r>
            <a:r>
              <a:rPr lang="en-GB" sz="4300" b="1" dirty="0" err="1">
                <a:solidFill>
                  <a:srgbClr val="FF0000"/>
                </a:solidFill>
                <a:latin typeface="Kokila"/>
                <a:cs typeface="Kokila"/>
              </a:rPr>
              <a:t>केशनखातिवृद्धिः</a:t>
            </a:r>
            <a:r>
              <a:rPr lang="en-GB" sz="4300" b="1" dirty="0">
                <a:solidFill>
                  <a:srgbClr val="FF0000"/>
                </a:solidFill>
                <a:latin typeface="Kokila"/>
                <a:cs typeface="Kokila"/>
              </a:rPr>
              <a:t> ॥ </a:t>
            </a:r>
            <a:r>
              <a:rPr lang="en-GB" sz="4300" b="1" dirty="0" err="1">
                <a:solidFill>
                  <a:srgbClr val="FF0000"/>
                </a:solidFill>
                <a:latin typeface="Kokila"/>
                <a:cs typeface="Kokila"/>
              </a:rPr>
              <a:t>शीतप्रियत्वं</a:t>
            </a:r>
            <a:r>
              <a:rPr lang="en-GB" sz="4300" b="1" dirty="0">
                <a:solidFill>
                  <a:srgbClr val="FF0000"/>
                </a:solidFill>
                <a:latin typeface="Kokila"/>
                <a:cs typeface="Kokila"/>
              </a:rPr>
              <a:t> </a:t>
            </a:r>
            <a:r>
              <a:rPr lang="en-GB" sz="4300" b="1" dirty="0" err="1">
                <a:solidFill>
                  <a:srgbClr val="FF0000"/>
                </a:solidFill>
                <a:latin typeface="Kokila"/>
                <a:cs typeface="Kokila"/>
              </a:rPr>
              <a:t>गलतालुशोषो</a:t>
            </a:r>
            <a:r>
              <a:rPr lang="en-GB" sz="4300" b="1" dirty="0">
                <a:solidFill>
                  <a:srgbClr val="FF0000"/>
                </a:solidFill>
                <a:latin typeface="Kokila"/>
                <a:cs typeface="Kokila"/>
              </a:rPr>
              <a:t> </a:t>
            </a:r>
            <a:r>
              <a:rPr lang="en-GB" sz="4300" b="1" dirty="0" err="1">
                <a:solidFill>
                  <a:srgbClr val="FF0000"/>
                </a:solidFill>
                <a:latin typeface="Kokila"/>
                <a:cs typeface="Kokila"/>
              </a:rPr>
              <a:t>माधुर्यमास्ये</a:t>
            </a:r>
            <a:r>
              <a:rPr lang="en-GB" sz="4300" b="1" dirty="0">
                <a:solidFill>
                  <a:srgbClr val="FF0000"/>
                </a:solidFill>
                <a:latin typeface="Kokila"/>
                <a:cs typeface="Kokila"/>
              </a:rPr>
              <a:t> </a:t>
            </a:r>
            <a:r>
              <a:rPr lang="en-GB" sz="4300" b="1" dirty="0" err="1">
                <a:solidFill>
                  <a:srgbClr val="FF0000"/>
                </a:solidFill>
                <a:latin typeface="Kokila"/>
                <a:cs typeface="Kokila"/>
              </a:rPr>
              <a:t>करपाददाहः</a:t>
            </a:r>
            <a:r>
              <a:rPr lang="en-GB" sz="4300" b="1" dirty="0">
                <a:solidFill>
                  <a:srgbClr val="FF0000"/>
                </a:solidFill>
                <a:latin typeface="Kokila"/>
                <a:cs typeface="Kokila"/>
              </a:rPr>
              <a:t> ।</a:t>
            </a:r>
            <a:r>
              <a:rPr lang="en-GB" sz="4300" b="1" dirty="0" err="1">
                <a:solidFill>
                  <a:srgbClr val="FF0000"/>
                </a:solidFill>
                <a:latin typeface="Kokila"/>
                <a:cs typeface="Kokila"/>
              </a:rPr>
              <a:t>भविष्यतो</a:t>
            </a:r>
            <a:r>
              <a:rPr lang="en-GB" sz="4300" b="1" dirty="0">
                <a:solidFill>
                  <a:srgbClr val="FF0000"/>
                </a:solidFill>
                <a:latin typeface="Kokila"/>
                <a:cs typeface="Kokila"/>
              </a:rPr>
              <a:t> </a:t>
            </a:r>
            <a:r>
              <a:rPr lang="en-GB" sz="4300" b="1" dirty="0" err="1">
                <a:solidFill>
                  <a:srgbClr val="FF0000"/>
                </a:solidFill>
                <a:latin typeface="Kokila"/>
                <a:cs typeface="Kokila"/>
              </a:rPr>
              <a:t>मेहगदस्य</a:t>
            </a:r>
            <a:r>
              <a:rPr lang="en-GB" sz="4300" b="1" dirty="0">
                <a:solidFill>
                  <a:srgbClr val="FF0000"/>
                </a:solidFill>
                <a:latin typeface="Kokila"/>
                <a:cs typeface="Kokila"/>
              </a:rPr>
              <a:t> </a:t>
            </a:r>
            <a:r>
              <a:rPr lang="en-GB" sz="4300" b="1" dirty="0" err="1">
                <a:solidFill>
                  <a:srgbClr val="FF0000"/>
                </a:solidFill>
                <a:latin typeface="Kokila"/>
                <a:cs typeface="Kokila"/>
              </a:rPr>
              <a:t>रूपं</a:t>
            </a:r>
            <a:r>
              <a:rPr lang="en-GB" sz="4300" b="1" dirty="0">
                <a:solidFill>
                  <a:srgbClr val="FF0000"/>
                </a:solidFill>
                <a:latin typeface="Kokila"/>
                <a:cs typeface="Kokila"/>
              </a:rPr>
              <a:t> </a:t>
            </a:r>
            <a:r>
              <a:rPr lang="en-GB" sz="4300" b="1" dirty="0" err="1">
                <a:solidFill>
                  <a:srgbClr val="FF0000"/>
                </a:solidFill>
                <a:latin typeface="Kokila"/>
                <a:cs typeface="Kokila"/>
              </a:rPr>
              <a:t>मूत्रेऽभिधावन्ति</a:t>
            </a:r>
            <a:r>
              <a:rPr lang="en-GB" sz="4300" b="1" dirty="0">
                <a:solidFill>
                  <a:srgbClr val="FF0000"/>
                </a:solidFill>
                <a:latin typeface="Kokila"/>
                <a:cs typeface="Kokila"/>
              </a:rPr>
              <a:t> </a:t>
            </a:r>
            <a:r>
              <a:rPr lang="en-GB" sz="4300" b="1" dirty="0" err="1">
                <a:solidFill>
                  <a:srgbClr val="FF0000"/>
                </a:solidFill>
                <a:latin typeface="Kokila"/>
                <a:cs typeface="Kokila"/>
              </a:rPr>
              <a:t>पिपीलिकाश्च</a:t>
            </a:r>
            <a:r>
              <a:rPr lang="en-GB" sz="4300" b="1" dirty="0">
                <a:solidFill>
                  <a:srgbClr val="FF0000"/>
                </a:solidFill>
                <a:latin typeface="Kokila"/>
                <a:cs typeface="Kokila"/>
              </a:rPr>
              <a:t> ॥(</a:t>
            </a:r>
            <a:r>
              <a:rPr lang="en-GB" sz="4300" b="1" dirty="0" err="1">
                <a:solidFill>
                  <a:srgbClr val="FF0000"/>
                </a:solidFill>
                <a:latin typeface="Kokila"/>
                <a:cs typeface="Kokila"/>
              </a:rPr>
              <a:t>च.चि</a:t>
            </a:r>
            <a:r>
              <a:rPr lang="en-GB" sz="4300" b="1" dirty="0">
                <a:solidFill>
                  <a:srgbClr val="FF0000"/>
                </a:solidFill>
                <a:latin typeface="Kokila"/>
                <a:cs typeface="Kokila"/>
              </a:rPr>
              <a:t>. ६/१३-१४)</a:t>
            </a:r>
            <a:endParaRPr lang="en-US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244158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B78868-DDF8-BFD3-689D-7B971875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Acute complication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DA7BC84-678F-5CC8-69E0-5FA9678B8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008" y="1708074"/>
            <a:ext cx="9456008" cy="10278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highlight>
                  <a:srgbClr val="FFFF00"/>
                </a:highlight>
              </a:rPr>
              <a:t>Type 1 diabetes- DIABETIC KETOACIDOSIS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DFD75090-04F5-BA86-8AB7-B2114C482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66652" y="2407123"/>
            <a:ext cx="5658363" cy="353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17950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79833C7-FDE4-4657-B0B1-32BE833C24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ABE7C0B-A2D9-4202-A524-532DA2E2D5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a carbohydrate metabolism&#10;&#10;AI-generated content may be incorrect.">
            <a:extLst>
              <a:ext uri="{FF2B5EF4-FFF2-40B4-BE49-F238E27FC236}">
                <a16:creationId xmlns:a16="http://schemas.microsoft.com/office/drawing/2014/main" xmlns="" id="{75162DD2-A61C-D3BB-4EAD-A7DD3CA8D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5098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E49D7415-2F11-44C2-B6AA-13A25B6814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3ADE39-1897-4306-B060-B04F8B943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anchor="ctr">
            <a:normAutofit/>
          </a:bodyPr>
          <a:lstStyle/>
          <a:p>
            <a:r>
              <a:rPr lang="en-US" sz="3600"/>
              <a:t>Tca CYCLE</a:t>
            </a:r>
          </a:p>
        </p:txBody>
      </p:sp>
      <p:pic>
        <p:nvPicPr>
          <p:cNvPr id="4" name="Content Placeholder 3" descr="A diagram of a cycle&#10;&#10;AI-generated content may be incorrect.">
            <a:extLst>
              <a:ext uri="{FF2B5EF4-FFF2-40B4-BE49-F238E27FC236}">
                <a16:creationId xmlns:a16="http://schemas.microsoft.com/office/drawing/2014/main" xmlns="" id="{08C7CFCF-2397-B640-CD9A-DEF51F8FEC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50" r="1" b="980"/>
          <a:stretch>
            <a:fillRect/>
          </a:stretch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511FC409-B3C2-4F68-865C-C5333D6F27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B810270D-76A7-44B3-9746-7EDF578860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76238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xmlns="" id="{33E93247-6229-44AB-A550-739E971E6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3EC0C0-1FEF-8765-CD35-C5F1D56DB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FRUCTOSE CYCLE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EE2E603F-4A95-4FE8-BB06-211DFD75DB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DD9EB162-3314-92AD-D0ED-9112EA0F2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21144" y="434726"/>
            <a:ext cx="8415981" cy="470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77578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xmlns="" id="{33E93247-6229-44AB-A550-739E971E6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5CD4231B-8812-518B-2165-4E0F9D9C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800"/>
              <a:t>Lipoprotein lipase and insulin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xmlns="" id="{EE2E603F-4A95-4FE8-BB06-211DFD75DB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background with red text&#10;&#10;AI-generated content may be incorrect.">
            <a:extLst>
              <a:ext uri="{FF2B5EF4-FFF2-40B4-BE49-F238E27FC236}">
                <a16:creationId xmlns:a16="http://schemas.microsoft.com/office/drawing/2014/main" xmlns="" id="{B23B2B5D-B2EF-67A4-AD7D-97E79059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42" y="787493"/>
            <a:ext cx="9609018" cy="44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860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EECA69B-4C2A-7F31-8019-E90DB3BD49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Content Placeholder 3" descr="A diagram of a liver&#10;&#10;AI-generated content may be incorrect.">
            <a:extLst>
              <a:ext uri="{FF2B5EF4-FFF2-40B4-BE49-F238E27FC236}">
                <a16:creationId xmlns:a16="http://schemas.microsoft.com/office/drawing/2014/main" xmlns="" id="{CB17B743-4578-E114-20A0-C71D080AF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333294" y="219594"/>
            <a:ext cx="9186161" cy="51672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57DEAC1-B3AA-6569-0A44-A191DF2F3C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486400"/>
            <a:ext cx="12191999" cy="13716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905A96-2253-6BFE-0D13-789D12E3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5715000"/>
            <a:ext cx="8027544" cy="960120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Lipoprotein lipase</a:t>
            </a:r>
          </a:p>
        </p:txBody>
      </p:sp>
    </p:spTree>
    <p:extLst>
      <p:ext uri="{BB962C8B-B14F-4D97-AF65-F5344CB8AC3E}">
        <p14:creationId xmlns:p14="http://schemas.microsoft.com/office/powerpoint/2010/main" xmlns="" val="50998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4CC222-B51A-19FF-3AAF-C6E81BCA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err="1">
                <a:solidFill>
                  <a:schemeClr val="bg2">
                    <a:lumMod val="25000"/>
                  </a:schemeClr>
                </a:solidFill>
                <a:ea typeface="+mj-lt"/>
                <a:cs typeface="+mj-lt"/>
              </a:rPr>
              <a:t>आमजन्य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  <a:ea typeface="+mj-lt"/>
                <a:cs typeface="+mj-lt"/>
              </a:rPr>
              <a:t>विकार</a:t>
            </a:r>
            <a:endParaRPr lang="en-US">
              <a:solidFill>
                <a:schemeClr val="bg2">
                  <a:lumMod val="25000"/>
                </a:schemeClr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690F1F-AAF8-477B-115F-2A0043956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686778"/>
            <a:ext cx="10653579" cy="393246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2800" err="1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तत्र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श्लेष्मलाहारसेविनोऽध्यशनशीलस्याव्यायामिनो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दिवास्वप्नरतस्य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चाम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एवान्नरसो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मधुरतरश्च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शरीरमनुक्रामन्नतिस्नेहान्मेदो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जनयति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,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तदतिस्थौल्यमापादयति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baseline="30000" dirty="0">
                <a:latin typeface="Tahoma"/>
                <a:ea typeface="Tahoma"/>
                <a:cs typeface="Tahoma"/>
              </a:rPr>
              <a:t>[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dirty="0">
                <a:solidFill>
                  <a:srgbClr val="990000"/>
                </a:solidFill>
                <a:latin typeface="Tahoma"/>
                <a:ea typeface="Tahoma"/>
                <a:cs typeface="Tahoma"/>
              </a:rPr>
              <a:t>;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तमतिस्थूलं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dirty="0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क्षुद्रश्वासपिपासाक्षुत्स्वप्नस्वेदगात्रदौर्गन्ध्यक्रथनगात्रसादगद्गदत्वानि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क्षिप्रमेवाविशन्ति</a:t>
            </a:r>
            <a:r>
              <a:rPr lang="en-US" sz="2800" dirty="0">
                <a:solidFill>
                  <a:srgbClr val="990000"/>
                </a:solidFill>
                <a:latin typeface="Tahoma"/>
                <a:ea typeface="Tahoma"/>
                <a:cs typeface="Tahoma"/>
              </a:rPr>
              <a:t>,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सौकुमार्यान्मेदसः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सर्वक्रियास्वसमर्थः</a:t>
            </a:r>
            <a:r>
              <a:rPr lang="en-US" sz="2800" dirty="0">
                <a:solidFill>
                  <a:srgbClr val="990000"/>
                </a:solidFill>
                <a:latin typeface="Tahoma"/>
                <a:ea typeface="Tahoma"/>
                <a:cs typeface="Tahoma"/>
              </a:rPr>
              <a:t>,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कफमेदोनिरुद्धमार्गत्वाच्चाल्पव्यवायो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भवति</a:t>
            </a:r>
            <a:r>
              <a:rPr lang="en-US" sz="2800" dirty="0">
                <a:solidFill>
                  <a:srgbClr val="990000"/>
                </a:solidFill>
                <a:latin typeface="Tahoma"/>
                <a:ea typeface="Tahoma"/>
                <a:cs typeface="Tahoma"/>
              </a:rPr>
              <a:t>,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आवृतमार्गत्वादेव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शेषा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धातवो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नाप्यायन्तेऽत्यर्थमतोऽल्पप्राणो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भवति</a:t>
            </a:r>
            <a:r>
              <a:rPr lang="en-US" sz="2800" dirty="0">
                <a:solidFill>
                  <a:srgbClr val="990000"/>
                </a:solidFill>
                <a:latin typeface="Tahoma"/>
                <a:ea typeface="Tahoma"/>
                <a:cs typeface="Tahoma"/>
              </a:rPr>
              <a:t>,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highlight>
                  <a:srgbClr val="FFFF00"/>
                </a:highlight>
                <a:latin typeface="Tahoma"/>
                <a:ea typeface="Tahoma"/>
                <a:cs typeface="Tahoma"/>
              </a:rPr>
              <a:t>प्रमेह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पिडकाज्वरभगन्दरविद्रधिवातविकाराणामन्यतमं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प्राप्य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पञ्चत्वमुपयाति</a:t>
            </a:r>
            <a:r>
              <a:rPr lang="en-US" sz="2800" dirty="0">
                <a:solidFill>
                  <a:srgbClr val="990000"/>
                </a:solidFill>
                <a:latin typeface="Tahoma"/>
                <a:ea typeface="Tahoma"/>
                <a:cs typeface="Tahoma"/>
              </a:rPr>
              <a:t>,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सर्व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एव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चास्य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रोगा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बलवन्तो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baseline="30000" dirty="0">
                <a:latin typeface="Tahoma"/>
                <a:ea typeface="Tahoma"/>
                <a:cs typeface="Tahoma"/>
              </a:rPr>
              <a:t>[</a:t>
            </a:r>
            <a:r>
              <a:rPr lang="en-US" sz="2800" b="1" baseline="30000" dirty="0">
                <a:solidFill>
                  <a:srgbClr val="FF3399"/>
                </a:solidFill>
                <a:latin typeface="Tahoma"/>
                <a:ea typeface="Tahoma"/>
                <a:cs typeface="Tahoma"/>
                <a:hlinkClick r:id="rId2"/>
              </a:rPr>
              <a:t>३</a:t>
            </a:r>
            <a:r>
              <a:rPr lang="en-US" sz="2800" baseline="30000" dirty="0">
                <a:latin typeface="Tahoma"/>
                <a:ea typeface="Tahoma"/>
                <a:cs typeface="Tahoma"/>
              </a:rPr>
              <a:t>]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भवन्त्यावृतमार्गत्वात्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स्रोतसाम्</a:t>
            </a:r>
            <a:r>
              <a:rPr lang="en-US" sz="2800" dirty="0">
                <a:solidFill>
                  <a:srgbClr val="990000"/>
                </a:solidFill>
                <a:latin typeface="Tahoma"/>
                <a:ea typeface="Tahoma"/>
                <a:cs typeface="Tahoma"/>
              </a:rPr>
              <a:t>;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अतस्तस्योत्पत्तिहेतुं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err="1">
                <a:solidFill>
                  <a:srgbClr val="990000"/>
                </a:solidFill>
                <a:latin typeface="Tahoma"/>
                <a:ea typeface="Tahoma"/>
                <a:cs typeface="Tahoma"/>
              </a:rPr>
              <a:t>परिहरेत्</a:t>
            </a:r>
            <a:r>
              <a:rPr lang="en-US" sz="2800" dirty="0">
                <a:latin typeface="Tahoma"/>
                <a:ea typeface="Tahoma"/>
                <a:cs typeface="Tahoma"/>
              </a:rPr>
              <a:t> </a:t>
            </a:r>
            <a:r>
              <a:rPr lang="en-US" sz="2800" dirty="0">
                <a:solidFill>
                  <a:srgbClr val="990000"/>
                </a:solidFill>
                <a:latin typeface="Tahoma"/>
                <a:ea typeface="Tahoma"/>
                <a:cs typeface="Tahoma"/>
              </a:rPr>
              <a:t>|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="" val="298371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55A54F-3D22-9F2B-929C-65B4C195773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ED7D3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err="1">
                <a:ea typeface="+mj-lt"/>
                <a:cs typeface="+mj-lt"/>
              </a:rPr>
              <a:t>संतर्पण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जन्य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व्याधि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E15AF7-3BDA-D05F-6C8A-DE9FC3D37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376890"/>
            <a:ext cx="10653579" cy="4593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dirty="0" err="1">
                <a:highlight>
                  <a:srgbClr val="FFFF00"/>
                </a:highlight>
                <a:ea typeface="+mn-lt"/>
                <a:cs typeface="+mn-lt"/>
              </a:rPr>
              <a:t>सन्तर्पयति</a:t>
            </a:r>
            <a:r>
              <a:rPr lang="en-US" sz="2800" dirty="0">
                <a:highlight>
                  <a:srgbClr val="FFFF00"/>
                </a:highlight>
                <a:ea typeface="+mn-lt"/>
                <a:cs typeface="+mn-lt"/>
              </a:rPr>
              <a:t> </a:t>
            </a:r>
            <a:r>
              <a:rPr lang="en-US" sz="2800" dirty="0" err="1">
                <a:highlight>
                  <a:srgbClr val="FFFF00"/>
                </a:highlight>
                <a:ea typeface="+mn-lt"/>
                <a:cs typeface="+mn-lt"/>
              </a:rPr>
              <a:t>यः</a:t>
            </a:r>
            <a:r>
              <a:rPr lang="en-US" sz="2800" dirty="0">
                <a:highlight>
                  <a:srgbClr val="FFFF00"/>
                </a:highlight>
                <a:ea typeface="+mn-lt"/>
                <a:cs typeface="+mn-lt"/>
              </a:rPr>
              <a:t> </a:t>
            </a:r>
            <a:r>
              <a:rPr lang="en-US" sz="2800" dirty="0" err="1">
                <a:highlight>
                  <a:srgbClr val="FFFF00"/>
                </a:highlight>
                <a:ea typeface="+mn-lt"/>
                <a:cs typeface="+mn-lt"/>
              </a:rPr>
              <a:t>स्निग्धैर्मधुरैर्गुरुपिच्छिलैः</a:t>
            </a:r>
            <a:r>
              <a:rPr lang="en-US" sz="2800" dirty="0">
                <a:highlight>
                  <a:srgbClr val="FFFF00"/>
                </a:highlight>
                <a:ea typeface="+mn-lt"/>
                <a:cs typeface="+mn-lt"/>
              </a:rPr>
              <a:t>|</a:t>
            </a:r>
            <a:br>
              <a:rPr lang="en-US" sz="2800" dirty="0">
                <a:highlight>
                  <a:srgbClr val="FFFF00"/>
                </a:highlight>
                <a:ea typeface="+mn-lt"/>
                <a:cs typeface="+mn-lt"/>
              </a:rPr>
            </a:br>
            <a:r>
              <a:rPr lang="en-US" sz="2800" dirty="0" err="1">
                <a:highlight>
                  <a:srgbClr val="FFFF00"/>
                </a:highlight>
                <a:ea typeface="+mn-lt"/>
                <a:cs typeface="+mn-lt"/>
              </a:rPr>
              <a:t>नवान्नैर्नवमद्यैश्च</a:t>
            </a:r>
            <a:r>
              <a:rPr lang="en-US" sz="2800" dirty="0">
                <a:highlight>
                  <a:srgbClr val="FFFF00"/>
                </a:highlight>
                <a:ea typeface="+mn-lt"/>
                <a:cs typeface="+mn-lt"/>
              </a:rPr>
              <a:t> </a:t>
            </a:r>
            <a:r>
              <a:rPr lang="en-US" sz="2800" dirty="0" err="1">
                <a:highlight>
                  <a:srgbClr val="FFFF00"/>
                </a:highlight>
                <a:ea typeface="+mn-lt"/>
                <a:cs typeface="+mn-lt"/>
              </a:rPr>
              <a:t>मांसैश्चानूपवारिजैः</a:t>
            </a:r>
            <a:r>
              <a:rPr lang="en-US" sz="2800" dirty="0">
                <a:highlight>
                  <a:srgbClr val="FFFF00"/>
                </a:highlight>
                <a:ea typeface="+mn-lt"/>
                <a:cs typeface="+mn-lt"/>
              </a:rPr>
              <a:t>||३||</a:t>
            </a:r>
            <a:br>
              <a:rPr lang="en-US" sz="2800" dirty="0">
                <a:highlight>
                  <a:srgbClr val="FFFF00"/>
                </a:highlight>
                <a:ea typeface="+mn-lt"/>
                <a:cs typeface="+mn-lt"/>
              </a:rPr>
            </a:br>
            <a:r>
              <a:rPr lang="en-US" sz="2800" dirty="0" err="1">
                <a:highlight>
                  <a:srgbClr val="FFFF00"/>
                </a:highlight>
                <a:ea typeface="+mn-lt"/>
                <a:cs typeface="+mn-lt"/>
              </a:rPr>
              <a:t>गोरसैर्गौडिकैश्चान्नैः</a:t>
            </a:r>
            <a:r>
              <a:rPr lang="en-US" sz="2800" dirty="0">
                <a:highlight>
                  <a:srgbClr val="FFFF00"/>
                </a:highlight>
                <a:ea typeface="+mn-lt"/>
                <a:cs typeface="+mn-lt"/>
              </a:rPr>
              <a:t> </a:t>
            </a:r>
            <a:r>
              <a:rPr lang="en-US" sz="2800" baseline="30000" dirty="0">
                <a:highlight>
                  <a:srgbClr val="FFFF00"/>
                </a:highlight>
                <a:ea typeface="+mn-lt"/>
                <a:cs typeface="+mn-lt"/>
              </a:rPr>
              <a:t>[</a:t>
            </a:r>
            <a:r>
              <a:rPr lang="en-US" sz="2800" b="1" baseline="30000" dirty="0">
                <a:highlight>
                  <a:srgbClr val="FFFF00"/>
                </a:highlight>
                <a:ea typeface="+mn-lt"/>
                <a:cs typeface="+mn-lt"/>
                <a:hlinkClick r:id="rId2"/>
              </a:rPr>
              <a:t>१</a:t>
            </a:r>
            <a:r>
              <a:rPr lang="en-US" sz="2800" baseline="30000" dirty="0">
                <a:highlight>
                  <a:srgbClr val="FFFF00"/>
                </a:highlight>
                <a:ea typeface="+mn-lt"/>
                <a:cs typeface="+mn-lt"/>
              </a:rPr>
              <a:t>]</a:t>
            </a:r>
            <a:r>
              <a:rPr lang="en-US" sz="2800" dirty="0">
                <a:highlight>
                  <a:srgbClr val="FFFF00"/>
                </a:highlight>
                <a:ea typeface="+mn-lt"/>
                <a:cs typeface="+mn-lt"/>
              </a:rPr>
              <a:t> </a:t>
            </a:r>
            <a:r>
              <a:rPr lang="en-US" sz="2800" dirty="0" err="1">
                <a:highlight>
                  <a:srgbClr val="FFFF00"/>
                </a:highlight>
                <a:ea typeface="+mn-lt"/>
                <a:cs typeface="+mn-lt"/>
              </a:rPr>
              <a:t>पैष्टिकैश्चातिमात्रशः</a:t>
            </a:r>
            <a:r>
              <a:rPr lang="en-US" sz="2800" dirty="0">
                <a:highlight>
                  <a:srgbClr val="FFFF00"/>
                </a:highlight>
                <a:ea typeface="+mn-lt"/>
                <a:cs typeface="+mn-lt"/>
              </a:rPr>
              <a:t>|</a:t>
            </a:r>
            <a:br>
              <a:rPr lang="en-US" sz="2800" dirty="0">
                <a:highlight>
                  <a:srgbClr val="FFFF00"/>
                </a:highlight>
                <a:ea typeface="+mn-lt"/>
                <a:cs typeface="+mn-lt"/>
              </a:rPr>
            </a:br>
            <a:r>
              <a:rPr lang="en-US" sz="2800" dirty="0" err="1">
                <a:highlight>
                  <a:srgbClr val="FFFF00"/>
                </a:highlight>
                <a:ea typeface="+mn-lt"/>
                <a:cs typeface="+mn-lt"/>
              </a:rPr>
              <a:t>चेष्टाद्वेषी</a:t>
            </a:r>
            <a:r>
              <a:rPr lang="en-US" sz="2800" dirty="0">
                <a:highlight>
                  <a:srgbClr val="FFFF00"/>
                </a:highlight>
                <a:ea typeface="+mn-lt"/>
                <a:cs typeface="+mn-lt"/>
              </a:rPr>
              <a:t> </a:t>
            </a:r>
            <a:r>
              <a:rPr lang="en-US" sz="2800" dirty="0" err="1">
                <a:highlight>
                  <a:srgbClr val="FFFF00"/>
                </a:highlight>
                <a:ea typeface="+mn-lt"/>
                <a:cs typeface="+mn-lt"/>
              </a:rPr>
              <a:t>दिवास्वप्नशय्यासनसुखे</a:t>
            </a:r>
            <a:r>
              <a:rPr lang="en-US" sz="2800" dirty="0">
                <a:highlight>
                  <a:srgbClr val="FFFF00"/>
                </a:highlight>
                <a:ea typeface="+mn-lt"/>
                <a:cs typeface="+mn-lt"/>
              </a:rPr>
              <a:t> </a:t>
            </a:r>
            <a:r>
              <a:rPr lang="en-US" sz="2800" dirty="0" err="1">
                <a:highlight>
                  <a:srgbClr val="FFFF00"/>
                </a:highlight>
                <a:ea typeface="+mn-lt"/>
                <a:cs typeface="+mn-lt"/>
              </a:rPr>
              <a:t>रतः</a:t>
            </a:r>
            <a:r>
              <a:rPr lang="en-US" sz="2800" dirty="0">
                <a:highlight>
                  <a:srgbClr val="FFFF00"/>
                </a:highlight>
                <a:ea typeface="+mn-lt"/>
                <a:cs typeface="+mn-lt"/>
              </a:rPr>
              <a:t>||४||</a:t>
            </a:r>
            <a:br>
              <a:rPr lang="en-US" sz="2800" dirty="0">
                <a:highlight>
                  <a:srgbClr val="FFFF00"/>
                </a:highlight>
                <a:ea typeface="+mn-lt"/>
                <a:cs typeface="+mn-lt"/>
              </a:rPr>
            </a:br>
            <a:r>
              <a:rPr lang="en-US" sz="2800" dirty="0" err="1">
                <a:ea typeface="+mn-lt"/>
                <a:cs typeface="+mn-lt"/>
              </a:rPr>
              <a:t>रोगास्तस्योपजायन्ते</a:t>
            </a:r>
            <a:r>
              <a:rPr lang="en-US" sz="2800" dirty="0">
                <a:ea typeface="+mn-lt"/>
                <a:cs typeface="+mn-lt"/>
              </a:rPr>
              <a:t> </a:t>
            </a:r>
            <a:r>
              <a:rPr lang="en-US" sz="2800" dirty="0" err="1">
                <a:ea typeface="+mn-lt"/>
                <a:cs typeface="+mn-lt"/>
              </a:rPr>
              <a:t>सन्तर्पणनिमित्तजाः</a:t>
            </a:r>
            <a:r>
              <a:rPr lang="en-US" sz="2800" dirty="0">
                <a:ea typeface="+mn-lt"/>
                <a:cs typeface="+mn-lt"/>
              </a:rPr>
              <a:t>|</a:t>
            </a:r>
            <a:br>
              <a:rPr lang="en-US" sz="2800" dirty="0">
                <a:ea typeface="+mn-lt"/>
                <a:cs typeface="+mn-lt"/>
              </a:rPr>
            </a:br>
            <a:r>
              <a:rPr lang="en-US" sz="2800" dirty="0" err="1">
                <a:highlight>
                  <a:srgbClr val="FFFF00"/>
                </a:highlight>
                <a:ea typeface="+mn-lt"/>
                <a:cs typeface="+mn-lt"/>
              </a:rPr>
              <a:t>प्रमेह</a:t>
            </a:r>
            <a:r>
              <a:rPr lang="en-US" sz="2800" dirty="0" err="1">
                <a:ea typeface="+mn-lt"/>
                <a:cs typeface="+mn-lt"/>
              </a:rPr>
              <a:t>पिडकाकोठकण्डूपाण्ड्वामयज्वराः</a:t>
            </a:r>
            <a:r>
              <a:rPr lang="en-US" sz="2800" dirty="0">
                <a:ea typeface="+mn-lt"/>
                <a:cs typeface="+mn-lt"/>
              </a:rPr>
              <a:t>||५||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0285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DEF92653-5D6D-47E6-8744-0DAF76E049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9B73B0-FBC2-1EB6-99B9-214FC0888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2141757"/>
            <a:ext cx="10283452" cy="260114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10300" dirty="0" err="1">
                <a:latin typeface="Kokila" panose="020B0604020202020204" pitchFamily="34" charset="0"/>
                <a:cs typeface="Kokila" panose="020B0604020202020204" pitchFamily="34" charset="0"/>
              </a:rPr>
              <a:t>बहुद्रवः</a:t>
            </a:r>
            <a:r>
              <a:rPr lang="en-US" sz="10300" dirty="0">
                <a:latin typeface="Kokila" panose="020B0604020202020204" pitchFamily="34" charset="0"/>
                <a:cs typeface="Kokila" panose="020B0604020202020204" pitchFamily="34" charset="0"/>
              </a:rPr>
              <a:t> </a:t>
            </a:r>
            <a:r>
              <a:rPr lang="en-US" sz="10300" dirty="0" err="1">
                <a:latin typeface="Kokila" panose="020B0604020202020204" pitchFamily="34" charset="0"/>
                <a:cs typeface="Kokila" panose="020B0604020202020204" pitchFamily="34" charset="0"/>
              </a:rPr>
              <a:t>श्लेष्मा</a:t>
            </a:r>
            <a:r>
              <a:rPr lang="en-US" sz="10300" dirty="0">
                <a:latin typeface="Kokila" panose="020B0604020202020204" pitchFamily="34" charset="0"/>
                <a:cs typeface="Kokila" panose="020B0604020202020204" pitchFamily="34" charset="0"/>
              </a:rPr>
              <a:t> </a:t>
            </a:r>
            <a:r>
              <a:rPr lang="en-US" sz="10300" dirty="0" err="1">
                <a:latin typeface="Kokila" panose="020B0604020202020204" pitchFamily="34" charset="0"/>
                <a:cs typeface="Kokila" panose="020B0604020202020204" pitchFamily="34" charset="0"/>
              </a:rPr>
              <a:t>दोषविशेषः</a:t>
            </a:r>
            <a:endParaRPr lang="en-US" sz="10300" b="1" dirty="0">
              <a:latin typeface="Kokila" panose="020B0604020202020204" pitchFamily="34" charset="0"/>
              <a:cs typeface="Kokila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9CA98CE3-81A7-4FFE-A047-9AA65998D8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18D91C2B-BDB9-49BE-9C44-E0CFE597AB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22" name="AutoShape 2" descr="https://powerpoint.officeapps.live.com/pods/GetClipboardImage.ashx?Id=93058751-8924-46f7-a24e-ad350c5be219&amp;DC=PSG4&amp;pkey=427b1d96-4283-4d43-b413-3fa9e0fc35d9&amp;wdwaccluster=PSG4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24" name="AutoShape 4" descr="https://powerpoint.officeapps.live.com/pods/GetClipboardImage.ashx?Id=93058751-8924-46f7-a24e-ad350c5be219&amp;DC=PSG4&amp;pkey=427b1d96-4283-4d43-b413-3fa9e0fc35d9&amp;wdwaccluster=PSG4"/>
          <p:cNvSpPr>
            <a:spLocks noChangeAspect="1" noChangeArrowheads="1"/>
          </p:cNvSpPr>
          <p:nvPr/>
        </p:nvSpPr>
        <p:spPr bwMode="auto">
          <a:xfrm>
            <a:off x="2190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31232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F64F9B95-9045-48D2-B9F3-2927E98F54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085AA86F-6A4D-4BCB-A045-D992CDC295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33E93247-6229-44AB-A550-739E971E69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E8A5C2-7358-6109-27DE-73573E6C8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992" y="719453"/>
            <a:ext cx="3676397" cy="30707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CLASSIFICATION OF DIABETES</a:t>
            </a:r>
          </a:p>
        </p:txBody>
      </p:sp>
      <p:pic>
        <p:nvPicPr>
          <p:cNvPr id="4" name="Content Placeholder 3" descr="Diagram of a diagram of diabetes&#10;&#10;AI-generated content may be incorrect.">
            <a:extLst>
              <a:ext uri="{FF2B5EF4-FFF2-40B4-BE49-F238E27FC236}">
                <a16:creationId xmlns="" xmlns:a16="http://schemas.microsoft.com/office/drawing/2014/main" id="{257C018F-E3CF-F8EE-58C9-8998AE2C9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860" y="719453"/>
            <a:ext cx="7087640" cy="552836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EE2E603F-4A95-4FE8-BB06-211DFD75DB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275769" y="4053540"/>
            <a:ext cx="9144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6603937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4C99D1-A5BA-1A87-0DEE-AE5F7B0A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Prameha</a:t>
            </a:r>
            <a:r>
              <a:rPr lang="en-US" dirty="0"/>
              <a:t> </a:t>
            </a:r>
            <a:r>
              <a:rPr lang="en-US" dirty="0" err="1"/>
              <a:t>samprapti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485C218-4309-3012-627F-5C64DFB99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मेदश्च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मांसं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 च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शरीरजं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 च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क्लेदं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कफो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बस्तिगतं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प्रदूष्य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|</a:t>
            </a:r>
            <a:endParaRPr lang="en-US" sz="2800" b="1">
              <a:highlight>
                <a:srgbClr val="FFFF00"/>
              </a:highlight>
            </a:endParaRPr>
          </a:p>
          <a:p>
            <a:pPr marL="0" indent="0" algn="ctr">
              <a:buNone/>
            </a:pP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करोति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मेहान्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समुदीर्णमुष्णैस्तानेव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पित्तं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परिदूष्य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चापि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||५||</a:t>
            </a:r>
            <a:endParaRPr lang="en-US" sz="2800" b="1">
              <a:highlight>
                <a:srgbClr val="FFFF00"/>
              </a:highlight>
            </a:endParaRPr>
          </a:p>
          <a:p>
            <a:pPr marL="0" indent="0" algn="ctr">
              <a:buNone/>
            </a:pP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क्षीणेषु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दोषेष्ववकृष्य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बस्तौ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धातून्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प्रमेहाननिलः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करोति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|</a:t>
            </a:r>
            <a:endParaRPr lang="en-US" sz="2800" b="1">
              <a:highlight>
                <a:srgbClr val="FFFF00"/>
              </a:highlight>
            </a:endParaRPr>
          </a:p>
          <a:p>
            <a:pPr marL="0" indent="0" algn="ctr">
              <a:buNone/>
            </a:pP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दोषो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हि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बस्तिं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समुपेत्य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मूत्रं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सन्दूष्य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 </a:t>
            </a:r>
            <a:r>
              <a:rPr lang="en-US" sz="2800" b="1" err="1">
                <a:highlight>
                  <a:srgbClr val="FFFF00"/>
                </a:highlight>
                <a:ea typeface="+mn-lt"/>
                <a:cs typeface="+mn-lt"/>
              </a:rPr>
              <a:t>मेहाञ्जनयेद्यथास्वम्</a:t>
            </a:r>
            <a:r>
              <a:rPr lang="en-US" sz="2800" b="1" dirty="0">
                <a:highlight>
                  <a:srgbClr val="FFFF00"/>
                </a:highlight>
                <a:ea typeface="+mn-lt"/>
                <a:cs typeface="+mn-lt"/>
              </a:rPr>
              <a:t>||६||</a:t>
            </a:r>
            <a:endParaRPr lang="en-US" sz="2800" b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016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F85216-CBAD-A4B2-DBAF-6B434974B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741" y="177155"/>
            <a:ext cx="10653579" cy="644850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Heavy, high-calorie food + sedentary lifestyle)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r>
              <a:rPr lang="en-US" b="1" u="sng" dirty="0" err="1">
                <a:ea typeface="+mn-lt"/>
                <a:cs typeface="+mn-lt"/>
              </a:rPr>
              <a:t>Jatharagni</a:t>
            </a:r>
            <a:r>
              <a:rPr lang="en-US" b="1" u="sng" dirty="0">
                <a:ea typeface="+mn-lt"/>
                <a:cs typeface="+mn-lt"/>
              </a:rPr>
              <a:t> Mandya</a:t>
            </a:r>
            <a:endParaRPr lang="en-US" b="1" u="sng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(Weakened digestive/metabolic fire).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Excess Glucose in Bloodstream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Glucose is directed into 3 main pathways: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🔁</a:t>
            </a:r>
            <a:r>
              <a:rPr lang="en-US" b="1" dirty="0">
                <a:ea typeface="+mn-lt"/>
                <a:cs typeface="+mn-lt"/>
              </a:rPr>
              <a:t> If Glucose Still in Excess: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 Lipogenesis </a:t>
            </a:r>
            <a:r>
              <a:rPr lang="en-US" b="1" dirty="0">
                <a:ea typeface="+mn-lt"/>
                <a:cs typeface="+mn-lt"/>
              </a:rPr>
              <a:t>(Triglyceride Formation)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Excess glucose converted into fat </a:t>
            </a: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 </a:t>
            </a:r>
            <a:endParaRPr lang="en-US" dirty="0" smtClean="0">
              <a:solidFill>
                <a:schemeClr val="accent3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ea typeface="+mn-lt"/>
                <a:cs typeface="+mn-lt"/>
              </a:rPr>
              <a:t>(</a:t>
            </a: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 </a:t>
            </a:r>
            <a:r>
              <a:rPr lang="en-US" sz="3600" b="1" dirty="0" err="1">
                <a:solidFill>
                  <a:schemeClr val="accent3"/>
                </a:solidFill>
                <a:latin typeface="Kokila"/>
                <a:ea typeface="+mn-lt"/>
                <a:cs typeface="Kokila"/>
              </a:rPr>
              <a:t>बहुद्रवः</a:t>
            </a:r>
            <a:r>
              <a:rPr lang="en-US" sz="3600" b="1" dirty="0">
                <a:solidFill>
                  <a:schemeClr val="accent3"/>
                </a:solidFill>
                <a:latin typeface="Kokila"/>
                <a:ea typeface="+mn-lt"/>
                <a:cs typeface="Kokila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Kokila"/>
                <a:ea typeface="+mn-lt"/>
                <a:cs typeface="Kokila"/>
              </a:rPr>
              <a:t>श्लेष्मा</a:t>
            </a:r>
            <a:r>
              <a:rPr lang="en-US" sz="3600" b="1" dirty="0">
                <a:solidFill>
                  <a:schemeClr val="accent3"/>
                </a:solidFill>
                <a:latin typeface="Kokila"/>
                <a:ea typeface="+mn-lt"/>
                <a:cs typeface="Kokila"/>
              </a:rPr>
              <a:t> </a:t>
            </a:r>
            <a:r>
              <a:rPr lang="en-US" sz="3600" b="1" dirty="0" err="1">
                <a:solidFill>
                  <a:schemeClr val="accent3"/>
                </a:solidFill>
                <a:latin typeface="Kokila"/>
                <a:ea typeface="+mn-lt"/>
                <a:cs typeface="Kokila"/>
              </a:rPr>
              <a:t>दोषविशेषः</a:t>
            </a:r>
            <a:r>
              <a:rPr lang="en-US" sz="3600" b="1" dirty="0">
                <a:solidFill>
                  <a:schemeClr val="accent3"/>
                </a:solidFill>
                <a:latin typeface="Kokila"/>
                <a:ea typeface="+mn-lt"/>
                <a:cs typeface="Kokila"/>
              </a:rPr>
              <a:t> )</a:t>
            </a:r>
            <a:endParaRPr lang="en-US" dirty="0">
              <a:solidFill>
                <a:schemeClr val="accent3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85DF09F4-2693-EE78-40CB-8E2A447320D1}"/>
              </a:ext>
            </a:extLst>
          </p:cNvPr>
          <p:cNvSpPr/>
          <p:nvPr/>
        </p:nvSpPr>
        <p:spPr>
          <a:xfrm rot="5400000" flipV="1">
            <a:off x="1752496" y="1503976"/>
            <a:ext cx="373557" cy="402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xmlns="" id="{205398AC-7C5D-62B1-454E-5B6E0AE6FA89}"/>
              </a:ext>
            </a:extLst>
          </p:cNvPr>
          <p:cNvSpPr/>
          <p:nvPr/>
        </p:nvSpPr>
        <p:spPr>
          <a:xfrm rot="5400000">
            <a:off x="1436194" y="3358141"/>
            <a:ext cx="1193064" cy="2736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2FED8049-7AEB-2FF9-9D25-DACAEDF90A77}"/>
              </a:ext>
            </a:extLst>
          </p:cNvPr>
          <p:cNvSpPr/>
          <p:nvPr/>
        </p:nvSpPr>
        <p:spPr>
          <a:xfrm rot="5400000">
            <a:off x="1723741" y="554555"/>
            <a:ext cx="445441" cy="244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DF) GLYCOLYSIS, GLUCONEOGENESIS, AND THE PENTOSE PHOSPHATE PATHWAY">
            <a:extLst>
              <a:ext uri="{FF2B5EF4-FFF2-40B4-BE49-F238E27FC236}">
                <a16:creationId xmlns:a16="http://schemas.microsoft.com/office/drawing/2014/main" xmlns="" id="{127099D4-2761-AD89-027B-CF5BE459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87" y="391254"/>
            <a:ext cx="4712898" cy="417768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0F62427F-F5A3-15B3-F6AD-CABB8EC1B705}"/>
              </a:ext>
            </a:extLst>
          </p:cNvPr>
          <p:cNvSpPr/>
          <p:nvPr/>
        </p:nvSpPr>
        <p:spPr>
          <a:xfrm>
            <a:off x="4325799" y="2172629"/>
            <a:ext cx="661102" cy="3599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70" name="AutoShape 2" descr="https://powerpoint.officeapps.live.com/pods/GetClipboardImage.ashx?Id=a4302316-13b3-4a67-b98d-5a12ff5d26fd&amp;DC=PSG3&amp;pkey=d05c02c7-3b96-4e01-ba19-ade46a2e5142&amp;wdwaccluster=PSG3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0470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56FBF6-5798-78C0-935D-D1C7B7D5A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44" y="900332"/>
            <a:ext cx="10653579" cy="63093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 err="1">
                <a:ea typeface="+mn-lt"/>
                <a:cs typeface="+mn-lt"/>
              </a:rPr>
              <a:t>Bahudrava</a:t>
            </a:r>
            <a:r>
              <a:rPr lang="en-US" dirty="0">
                <a:ea typeface="+mn-lt"/>
                <a:cs typeface="+mn-lt"/>
              </a:rPr>
              <a:t> Meda &amp; </a:t>
            </a:r>
            <a:r>
              <a:rPr lang="en-US" dirty="0" err="1">
                <a:ea typeface="+mn-lt"/>
                <a:cs typeface="+mn-lt"/>
              </a:rPr>
              <a:t>Mamsa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sz="1400" dirty="0">
                <a:solidFill>
                  <a:schemeClr val="accent3"/>
                </a:solidFill>
                <a:ea typeface="+mn-lt"/>
                <a:cs typeface="+mn-lt"/>
              </a:rPr>
              <a:t>( </a:t>
            </a:r>
            <a:r>
              <a:rPr lang="en-US" sz="2500" b="1" dirty="0" err="1">
                <a:solidFill>
                  <a:schemeClr val="accent3"/>
                </a:solidFill>
                <a:latin typeface="Kokila"/>
                <a:ea typeface="+mn-lt"/>
                <a:cs typeface="Kokila"/>
              </a:rPr>
              <a:t>बहुद्रवः</a:t>
            </a:r>
            <a:r>
              <a:rPr lang="en-US" sz="2500" b="1" dirty="0">
                <a:solidFill>
                  <a:schemeClr val="accent3"/>
                </a:solidFill>
                <a:latin typeface="Kokila"/>
                <a:ea typeface="+mn-lt"/>
                <a:cs typeface="Kokila"/>
              </a:rPr>
              <a:t> </a:t>
            </a:r>
            <a:r>
              <a:rPr lang="en-US" sz="2500" b="1" dirty="0" err="1">
                <a:solidFill>
                  <a:schemeClr val="accent3"/>
                </a:solidFill>
                <a:latin typeface="Kokila"/>
                <a:ea typeface="+mn-lt"/>
                <a:cs typeface="Kokila"/>
              </a:rPr>
              <a:t>श्लेष्मा</a:t>
            </a:r>
            <a:r>
              <a:rPr lang="en-US" sz="2500" b="1" dirty="0">
                <a:solidFill>
                  <a:schemeClr val="accent3"/>
                </a:solidFill>
                <a:latin typeface="Kokila"/>
                <a:ea typeface="+mn-lt"/>
                <a:cs typeface="Kokila"/>
              </a:rPr>
              <a:t> </a:t>
            </a:r>
            <a:r>
              <a:rPr lang="en-US" sz="2500" b="1" dirty="0" err="1">
                <a:solidFill>
                  <a:schemeClr val="accent3"/>
                </a:solidFill>
                <a:latin typeface="Kokila"/>
                <a:ea typeface="+mn-lt"/>
                <a:cs typeface="Kokila"/>
              </a:rPr>
              <a:t>दोषविशेषः</a:t>
            </a:r>
            <a:r>
              <a:rPr lang="en-US" sz="2500" b="1" dirty="0">
                <a:solidFill>
                  <a:schemeClr val="accent3"/>
                </a:solidFill>
                <a:latin typeface="Kokila"/>
                <a:ea typeface="+mn-lt"/>
                <a:cs typeface="Kokila"/>
              </a:rPr>
              <a:t> )</a:t>
            </a:r>
            <a:endParaRPr lang="en-US" dirty="0" err="1">
              <a:solidFill>
                <a:schemeClr val="accent3"/>
              </a:solidFill>
            </a:endParaRPr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(unwanted TGs formation)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>
                <a:ea typeface="+mn-lt"/>
                <a:cs typeface="+mn-lt"/>
              </a:rPr>
              <a:t>Kleda</a:t>
            </a:r>
            <a:r>
              <a:rPr lang="en-US" dirty="0">
                <a:ea typeface="+mn-lt"/>
                <a:cs typeface="+mn-lt"/>
              </a:rPr>
              <a:t> &amp; Mala Vriddhi (</a:t>
            </a:r>
            <a:r>
              <a:rPr lang="en-US" b="1" dirty="0">
                <a:ea typeface="+mn-lt"/>
                <a:cs typeface="+mn-lt"/>
              </a:rPr>
              <a:t>AMA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(Accumulation of metabolic waste, excessive excretions)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Vasti (Basti) </a:t>
            </a:r>
            <a:r>
              <a:rPr lang="en-US" dirty="0" err="1">
                <a:ea typeface="+mn-lt"/>
                <a:cs typeface="+mn-lt"/>
              </a:rPr>
              <a:t>Dushti</a:t>
            </a:r>
            <a:endParaRPr lang="en-US" dirty="0" err="1"/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(Urinary system is overburdened)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>
                <a:ea typeface="+mn-lt"/>
                <a:cs typeface="+mn-lt"/>
              </a:rPr>
              <a:t>Kaphja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Prameha</a:t>
            </a:r>
            <a:endParaRPr lang="en-US" dirty="0" err="1"/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(Chronic urinary disease with features of diabetes, cloudy urine, frequent urination, etc.)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xmlns="" id="{A00D9CDF-02FD-C09E-9A9B-4A9934C4A776}"/>
              </a:ext>
            </a:extLst>
          </p:cNvPr>
          <p:cNvSpPr/>
          <p:nvPr/>
        </p:nvSpPr>
        <p:spPr>
          <a:xfrm>
            <a:off x="5647955" y="1824035"/>
            <a:ext cx="326571" cy="5034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xmlns="" id="{EAB1BA35-1B27-A77D-853C-72C13EFCD4FF}"/>
              </a:ext>
            </a:extLst>
          </p:cNvPr>
          <p:cNvSpPr/>
          <p:nvPr/>
        </p:nvSpPr>
        <p:spPr>
          <a:xfrm>
            <a:off x="5647953" y="3290525"/>
            <a:ext cx="326571" cy="5034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xmlns="" id="{D65EECCC-2402-B575-5CA1-164820101264}"/>
              </a:ext>
            </a:extLst>
          </p:cNvPr>
          <p:cNvSpPr/>
          <p:nvPr/>
        </p:nvSpPr>
        <p:spPr>
          <a:xfrm>
            <a:off x="5619819" y="4701364"/>
            <a:ext cx="326571" cy="5034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52D4D7A-8F5D-C1D4-B1A2-26D7179C6C04}"/>
              </a:ext>
            </a:extLst>
          </p:cNvPr>
          <p:cNvSpPr txBox="1"/>
          <p:nvPr/>
        </p:nvSpPr>
        <p:spPr>
          <a:xfrm>
            <a:off x="6222081" y="3181570"/>
            <a:ext cx="18233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highlight>
                  <a:srgbClr val="FFFF00"/>
                </a:highlight>
              </a:rPr>
              <a:t>Vata carries </a:t>
            </a:r>
            <a:r>
              <a:rPr lang="en-US" sz="1400" dirty="0" err="1">
                <a:solidFill>
                  <a:schemeClr val="accent3"/>
                </a:solidFill>
                <a:highlight>
                  <a:srgbClr val="FFFF00"/>
                </a:highlight>
              </a:rPr>
              <a:t>kleda</a:t>
            </a:r>
            <a:r>
              <a:rPr lang="en-US" sz="1400" dirty="0">
                <a:solidFill>
                  <a:schemeClr val="accent3"/>
                </a:solidFill>
                <a:highlight>
                  <a:srgbClr val="FFFF00"/>
                </a:highlight>
              </a:rPr>
              <a:t> and mala</a:t>
            </a:r>
          </a:p>
        </p:txBody>
      </p:sp>
    </p:spTree>
    <p:extLst>
      <p:ext uri="{BB962C8B-B14F-4D97-AF65-F5344CB8AC3E}">
        <p14:creationId xmlns:p14="http://schemas.microsoft.com/office/powerpoint/2010/main" xmlns="" val="279155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1DCED6-9802-EFC9-0CF4-124B2466C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42205"/>
            <a:ext cx="11077605" cy="684132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 err="1">
                <a:solidFill>
                  <a:srgbClr val="FF0000"/>
                </a:solidFill>
                <a:ea typeface="+mn-lt"/>
                <a:cs typeface="+mn-lt"/>
              </a:rPr>
              <a:t>समुदीर्णमुष्णैस्तानेव</a:t>
            </a:r>
            <a:r>
              <a:rPr lang="en-US" b="1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rgbClr val="FF0000"/>
                </a:solidFill>
                <a:ea typeface="+mn-lt"/>
                <a:cs typeface="+mn-lt"/>
              </a:rPr>
              <a:t>पित्तं</a:t>
            </a:r>
            <a:r>
              <a:rPr lang="en-US" b="1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rgbClr val="FF0000"/>
                </a:solidFill>
                <a:ea typeface="+mn-lt"/>
                <a:cs typeface="+mn-lt"/>
              </a:rPr>
              <a:t>परिदूष्य</a:t>
            </a:r>
            <a:r>
              <a:rPr lang="en-US" b="1" dirty="0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rgbClr val="FF0000"/>
                </a:solidFill>
                <a:ea typeface="+mn-lt"/>
                <a:cs typeface="+mn-lt"/>
              </a:rPr>
              <a:t>चापि</a:t>
            </a:r>
            <a:r>
              <a:rPr lang="en-US" b="1" dirty="0">
                <a:solidFill>
                  <a:srgbClr val="FF0000"/>
                </a:solidFill>
                <a:ea typeface="+mn-lt"/>
                <a:cs typeface="+mn-lt"/>
              </a:rPr>
              <a:t>|</a:t>
            </a:r>
            <a:endParaRPr lang="en-US" dirty="0">
              <a:solidFill>
                <a:srgbClr val="FF0000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          </a:t>
            </a:r>
            <a:r>
              <a:rPr lang="en-US" dirty="0" err="1">
                <a:ea typeface="+mn-lt"/>
                <a:cs typeface="+mn-lt"/>
              </a:rPr>
              <a:t>Samudhenam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Ushnasthane</a:t>
            </a:r>
            <a:r>
              <a:rPr lang="en-US" dirty="0">
                <a:ea typeface="+mn-lt"/>
                <a:cs typeface="+mn-lt"/>
              </a:rPr>
              <a:t> Pittam Pari-</a:t>
            </a:r>
            <a:r>
              <a:rPr lang="en-US" dirty="0" err="1">
                <a:ea typeface="+mn-lt"/>
                <a:cs typeface="+mn-lt"/>
              </a:rPr>
              <a:t>dushyati</a:t>
            </a:r>
            <a:endParaRPr lang="en-US" dirty="0" err="1"/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  (Pitta aggravation leads to Obesity-Driven </a:t>
            </a:r>
            <a:r>
              <a:rPr lang="en-US" dirty="0" err="1">
                <a:ea typeface="+mn-lt"/>
                <a:cs typeface="+mn-lt"/>
              </a:rPr>
              <a:t>Metainflammation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 err="1"/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                                     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              Chronic Meta-inflammation (</a:t>
            </a:r>
            <a:r>
              <a:rPr lang="en-US" dirty="0" err="1">
                <a:ea typeface="+mn-lt"/>
                <a:cs typeface="+mn-lt"/>
              </a:rPr>
              <a:t>Sthayi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Aagantuja</a:t>
            </a:r>
            <a:r>
              <a:rPr lang="en-US" dirty="0">
                <a:ea typeface="+mn-lt"/>
                <a:cs typeface="+mn-lt"/>
              </a:rPr>
              <a:t> Agni-</a:t>
            </a:r>
            <a:r>
              <a:rPr lang="en-US" dirty="0" err="1">
                <a:ea typeface="+mn-lt"/>
                <a:cs typeface="+mn-lt"/>
              </a:rPr>
              <a:t>dushti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  (↑ IL-6, TNF-α, CRP, adipokines → low-grade systemic inflammation)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                                      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              Dhatu </a:t>
            </a:r>
            <a:r>
              <a:rPr lang="en-US" dirty="0" err="1">
                <a:ea typeface="+mn-lt"/>
                <a:cs typeface="+mn-lt"/>
              </a:rPr>
              <a:t>Daurbalya</a:t>
            </a:r>
            <a:r>
              <a:rPr lang="en-US" dirty="0">
                <a:ea typeface="+mn-lt"/>
                <a:cs typeface="+mn-lt"/>
              </a:rPr>
              <a:t> + Agni </a:t>
            </a:r>
            <a:r>
              <a:rPr lang="en-US" dirty="0" err="1">
                <a:ea typeface="+mn-lt"/>
                <a:cs typeface="+mn-lt"/>
              </a:rPr>
              <a:t>Dushti</a:t>
            </a:r>
            <a:r>
              <a:rPr lang="en-US" dirty="0">
                <a:ea typeface="+mn-lt"/>
                <a:cs typeface="+mn-lt"/>
              </a:rPr>
              <a:t> in all Dhatus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              (</a:t>
            </a:r>
            <a:r>
              <a:rPr lang="en-US" dirty="0" err="1">
                <a:ea typeface="+mn-lt"/>
                <a:cs typeface="+mn-lt"/>
              </a:rPr>
              <a:t>Mamsa</a:t>
            </a:r>
            <a:r>
              <a:rPr lang="en-US" dirty="0">
                <a:ea typeface="+mn-lt"/>
                <a:cs typeface="+mn-lt"/>
              </a:rPr>
              <a:t>, Rasa, Rakta, </a:t>
            </a:r>
            <a:r>
              <a:rPr lang="en-US" dirty="0" err="1">
                <a:ea typeface="+mn-lt"/>
                <a:cs typeface="+mn-lt"/>
              </a:rPr>
              <a:t>Majja</a:t>
            </a:r>
            <a:r>
              <a:rPr lang="en-US" dirty="0">
                <a:ea typeface="+mn-lt"/>
                <a:cs typeface="+mn-lt"/>
              </a:rPr>
              <a:t>, etc. degeneration)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                         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     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   Increased catabolic activity</a:t>
            </a:r>
            <a:r>
              <a:rPr lang="en-US" dirty="0">
                <a:ea typeface="+mn-lt"/>
                <a:cs typeface="+mn-lt"/>
              </a:rPr>
              <a:t> and lipolysis in adipose tissue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       (↑ free fatty acids, reactive oxygen species, metabolic acidosis)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                               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            </a:t>
            </a:r>
            <a:r>
              <a:rPr lang="en-US" dirty="0" err="1">
                <a:ea typeface="+mn-lt"/>
                <a:cs typeface="+mn-lt"/>
              </a:rPr>
              <a:t>Pittaja</a:t>
            </a:r>
            <a:r>
              <a:rPr lang="en-US" dirty="0">
                <a:ea typeface="+mn-lt"/>
                <a:cs typeface="+mn-lt"/>
              </a:rPr>
              <a:t> Vitiation (↑ Ushna, Tikshna, Amla, Drava gunas)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                                      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      </a:t>
            </a:r>
            <a:r>
              <a:rPr lang="en-US" dirty="0" err="1">
                <a:ea typeface="+mn-lt"/>
                <a:cs typeface="+mn-lt"/>
              </a:rPr>
              <a:t>Pittaja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prameha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    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xmlns="" id="{9CE6A895-821C-A5EB-6C67-6C5E3D4A22D8}"/>
              </a:ext>
            </a:extLst>
          </p:cNvPr>
          <p:cNvSpPr/>
          <p:nvPr/>
        </p:nvSpPr>
        <p:spPr>
          <a:xfrm>
            <a:off x="5897880" y="1120725"/>
            <a:ext cx="289560" cy="3352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xmlns="" id="{9278ACFD-23BA-5456-5277-CA05508D8200}"/>
              </a:ext>
            </a:extLst>
          </p:cNvPr>
          <p:cNvSpPr/>
          <p:nvPr/>
        </p:nvSpPr>
        <p:spPr>
          <a:xfrm>
            <a:off x="5954150" y="2341561"/>
            <a:ext cx="289560" cy="3352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xmlns="" id="{438E4A44-5D6E-AE6B-32C5-7AC1AED9CAA8}"/>
              </a:ext>
            </a:extLst>
          </p:cNvPr>
          <p:cNvSpPr/>
          <p:nvPr/>
        </p:nvSpPr>
        <p:spPr>
          <a:xfrm>
            <a:off x="5982286" y="3408583"/>
            <a:ext cx="289560" cy="3352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xmlns="" id="{E9DE1419-FF43-CD70-9C95-712628EC0655}"/>
              </a:ext>
            </a:extLst>
          </p:cNvPr>
          <p:cNvSpPr/>
          <p:nvPr/>
        </p:nvSpPr>
        <p:spPr>
          <a:xfrm>
            <a:off x="6053552" y="4571290"/>
            <a:ext cx="289560" cy="3352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C31D8D99-4C1D-54F2-591B-5CD41702AE7A}"/>
              </a:ext>
            </a:extLst>
          </p:cNvPr>
          <p:cNvSpPr/>
          <p:nvPr/>
        </p:nvSpPr>
        <p:spPr>
          <a:xfrm>
            <a:off x="6095756" y="5447381"/>
            <a:ext cx="289560" cy="3352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5818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5A18E6-B919-0C58-0C7C-F9ABBEB84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345" y="1012874"/>
            <a:ext cx="9446373" cy="525397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Excess Kapha → Kapha-dominant </a:t>
            </a:r>
            <a:r>
              <a:rPr lang="en-US" dirty="0" err="1">
                <a:ea typeface="+mn-lt"/>
                <a:cs typeface="+mn-lt"/>
              </a:rPr>
              <a:t>Prameha</a:t>
            </a:r>
            <a:endParaRPr lang="en-US" dirty="0" err="1"/>
          </a:p>
          <a:p>
            <a:pPr marL="0" indent="0" algn="ctr">
              <a:buNone/>
            </a:pPr>
            <a:r>
              <a:rPr lang="en-US" dirty="0">
                <a:ea typeface="+mn-lt"/>
                <a:cs typeface="+mn-lt"/>
              </a:rPr>
              <a:t>      ↓Meda Dhatu Agni becomes Mandya (weak)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ea typeface="+mn-lt"/>
                <a:cs typeface="+mn-lt"/>
              </a:rPr>
              <a:t>No proper transformation beyond Meda  </a:t>
            </a:r>
            <a:endParaRPr lang="en-US" dirty="0"/>
          </a:p>
          <a:p>
            <a:pPr algn="ctr"/>
            <a:r>
              <a:rPr lang="en-US" dirty="0">
                <a:ea typeface="+mn-lt"/>
                <a:cs typeface="+mn-lt"/>
              </a:rPr>
              <a:t>→ </a:t>
            </a:r>
            <a:r>
              <a:rPr lang="en-US" dirty="0" err="1">
                <a:ea typeface="+mn-lt"/>
                <a:cs typeface="+mn-lt"/>
              </a:rPr>
              <a:t>Asthi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Majja</a:t>
            </a:r>
            <a:r>
              <a:rPr lang="en-US" dirty="0">
                <a:ea typeface="+mn-lt"/>
                <a:cs typeface="+mn-lt"/>
              </a:rPr>
              <a:t>, Shukra Dhatus are not formed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>
                <a:ea typeface="+mn-lt"/>
                <a:cs typeface="+mn-lt"/>
              </a:rPr>
              <a:t>Undigested, untransformed portion accumulates  </a:t>
            </a:r>
            <a:endParaRPr lang="en-US" dirty="0"/>
          </a:p>
          <a:p>
            <a:pPr algn="ctr"/>
            <a:r>
              <a:rPr lang="en-US" dirty="0">
                <a:ea typeface="+mn-lt"/>
                <a:cs typeface="+mn-lt"/>
              </a:rPr>
              <a:t>→ Becomes Ama (toxic metabolic waste)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>
                <a:solidFill>
                  <a:schemeClr val="accent3"/>
                </a:solidFill>
                <a:highlight>
                  <a:srgbClr val="FFFF00"/>
                </a:highlight>
                <a:ea typeface="+mn-lt"/>
                <a:cs typeface="+mn-lt"/>
              </a:rPr>
              <a:t>Vata becomes aggravated due to dhatu </a:t>
            </a:r>
            <a:r>
              <a:rPr lang="en-US" dirty="0" err="1">
                <a:solidFill>
                  <a:schemeClr val="accent3"/>
                </a:solidFill>
                <a:highlight>
                  <a:srgbClr val="FFFF00"/>
                </a:highlight>
                <a:ea typeface="+mn-lt"/>
                <a:cs typeface="+mn-lt"/>
              </a:rPr>
              <a:t>kshaya</a:t>
            </a:r>
            <a:r>
              <a:rPr lang="en-US" dirty="0">
                <a:solidFill>
                  <a:schemeClr val="accent3"/>
                </a:solidFill>
                <a:highlight>
                  <a:srgbClr val="FFFF00"/>
                </a:highlight>
                <a:ea typeface="+mn-lt"/>
                <a:cs typeface="+mn-lt"/>
              </a:rPr>
              <a:t> &amp; blocked transformation</a:t>
            </a:r>
            <a:endParaRPr lang="en-US" dirty="0">
              <a:solidFill>
                <a:schemeClr val="accent3"/>
              </a:solidFill>
              <a:highlight>
                <a:srgbClr val="FFFF00"/>
              </a:highlight>
            </a:endParaRPr>
          </a:p>
          <a:p>
            <a:pPr algn="ctr"/>
            <a:r>
              <a:rPr lang="en-US" dirty="0">
                <a:ea typeface="+mn-lt"/>
                <a:cs typeface="+mn-lt"/>
              </a:rPr>
              <a:t>Vata mobilizes all this immature/undigested material (Ama, Mala)</a:t>
            </a:r>
            <a:endParaRPr lang="en-US" dirty="0"/>
          </a:p>
          <a:p>
            <a:pPr algn="ctr"/>
            <a:r>
              <a:rPr lang="en-US" dirty="0">
                <a:ea typeface="+mn-lt"/>
                <a:cs typeface="+mn-lt"/>
              </a:rPr>
              <a:t>Vata carries it toward Basti (urinary tract) for elimination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>
                <a:ea typeface="+mn-lt"/>
                <a:cs typeface="+mn-lt"/>
              </a:rPr>
              <a:t>Ama + Mala excreted through Mutra  </a:t>
            </a:r>
            <a:endParaRPr lang="en-US" dirty="0"/>
          </a:p>
          <a:p>
            <a:pPr algn="ctr"/>
            <a:r>
              <a:rPr lang="en-US" dirty="0">
                <a:ea typeface="+mn-lt"/>
                <a:cs typeface="+mn-lt"/>
              </a:rPr>
              <a:t>→ Leads to various forms of *</a:t>
            </a:r>
            <a:r>
              <a:rPr lang="en-US" dirty="0" err="1">
                <a:ea typeface="+mn-lt"/>
                <a:cs typeface="+mn-lt"/>
              </a:rPr>
              <a:t>Prameha</a:t>
            </a:r>
            <a:r>
              <a:rPr lang="en-US" dirty="0">
                <a:ea typeface="+mn-lt"/>
                <a:cs typeface="+mn-lt"/>
              </a:rPr>
              <a:t>*</a:t>
            </a:r>
            <a:endParaRPr lang="en-US" dirty="0"/>
          </a:p>
          <a:p>
            <a:endParaRPr lang="en-US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xmlns="" id="{470F8A4A-C3BE-8855-8A6E-68D4E9CDAC66}"/>
              </a:ext>
            </a:extLst>
          </p:cNvPr>
          <p:cNvSpPr/>
          <p:nvPr/>
        </p:nvSpPr>
        <p:spPr>
          <a:xfrm>
            <a:off x="5903693" y="1602182"/>
            <a:ext cx="326571" cy="5034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xmlns="" id="{CF2CC955-C81D-1C5A-B90C-C32C5CD49569}"/>
              </a:ext>
            </a:extLst>
          </p:cNvPr>
          <p:cNvSpPr/>
          <p:nvPr/>
        </p:nvSpPr>
        <p:spPr>
          <a:xfrm>
            <a:off x="5959964" y="2697339"/>
            <a:ext cx="326571" cy="5034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xmlns="" id="{158BE3DF-8343-7C9C-A71F-8EFD05B12870}"/>
              </a:ext>
            </a:extLst>
          </p:cNvPr>
          <p:cNvSpPr/>
          <p:nvPr/>
        </p:nvSpPr>
        <p:spPr>
          <a:xfrm>
            <a:off x="5974031" y="3667123"/>
            <a:ext cx="326571" cy="5034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xmlns="" id="{9D0256CA-21E7-6D85-83AC-48EA7370275C}"/>
              </a:ext>
            </a:extLst>
          </p:cNvPr>
          <p:cNvSpPr/>
          <p:nvPr/>
        </p:nvSpPr>
        <p:spPr>
          <a:xfrm>
            <a:off x="5988099" y="5082608"/>
            <a:ext cx="326571" cy="5034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9137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ure 1">
            <a:extLst>
              <a:ext uri="{FF2B5EF4-FFF2-40B4-BE49-F238E27FC236}">
                <a16:creationId xmlns:a16="http://schemas.microsoft.com/office/drawing/2014/main" xmlns="" id="{CBF6A4DE-CF78-7C48-E6E5-9FC3FC811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8248" y="0"/>
            <a:ext cx="6629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5417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2EDAE1E-3BF5-4D43-8637-A3979DCA970F}"/>
              </a:ext>
            </a:extLst>
          </p:cNvPr>
          <p:cNvSpPr txBox="1"/>
          <p:nvPr/>
        </p:nvSpPr>
        <p:spPr>
          <a:xfrm>
            <a:off x="1954942" y="2224218"/>
            <a:ext cx="828211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i-IN" sz="36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बह्वबद्धं</a:t>
            </a:r>
            <a:r>
              <a:rPr lang="hi-IN" sz="3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hi-IN" sz="3600" b="0" i="0" baseline="3000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[</a:t>
            </a:r>
            <a:r>
              <a:rPr lang="hi-IN" sz="3600" b="1" i="0" baseline="30000" dirty="0">
                <a:solidFill>
                  <a:srgbClr val="FF3399"/>
                </a:solidFill>
                <a:effectLst/>
                <a:latin typeface="Tahoma" panose="020B0604030504040204" pitchFamily="34" charset="0"/>
                <a:hlinkClick r:id="rId2"/>
              </a:rPr>
              <a:t>१</a:t>
            </a:r>
            <a:r>
              <a:rPr lang="hi-IN" sz="3600" b="0" i="0" baseline="3000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]</a:t>
            </a:r>
            <a:r>
              <a:rPr lang="hi-IN" sz="3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hi-IN" sz="36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मेदो</a:t>
            </a:r>
            <a:r>
              <a:rPr lang="hi-IN" sz="3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hi-IN" sz="36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मांसं</a:t>
            </a:r>
            <a:r>
              <a:rPr lang="hi-IN" sz="3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hi-IN" sz="36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शरीरजक्लेदः</a:t>
            </a:r>
            <a:r>
              <a:rPr lang="hi-IN" sz="3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hi-IN" sz="36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शुक्रं</a:t>
            </a:r>
            <a:r>
              <a:rPr lang="hi-IN" sz="3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hi-IN" sz="36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शोणितं</a:t>
            </a:r>
            <a:r>
              <a:rPr lang="hi-IN" sz="3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hi-IN" sz="36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वसा</a:t>
            </a:r>
            <a:r>
              <a:rPr lang="hi-IN" sz="3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hi-IN" sz="36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मज्जा</a:t>
            </a:r>
            <a:r>
              <a:rPr lang="hi-IN" sz="3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hi-IN" sz="36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लसीका</a:t>
            </a:r>
            <a:r>
              <a:rPr lang="hi-IN" sz="3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hi-IN" sz="36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रसश्चौजःसङ्ख्यात</a:t>
            </a:r>
            <a:r>
              <a:rPr lang="hi-IN" sz="3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hi-IN" sz="36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इति</a:t>
            </a:r>
            <a:r>
              <a:rPr lang="hi-IN" sz="36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hi-IN" sz="36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दूष्यविशेषाः</a:t>
            </a:r>
            <a:r>
              <a:rPr lang="en-US" sz="3600" dirty="0">
                <a:solidFill>
                  <a:srgbClr val="990000"/>
                </a:solidFill>
                <a:latin typeface="Tahoma" panose="020B0604030504040204" pitchFamily="34" charset="0"/>
              </a:rPr>
              <a:t>||</a:t>
            </a:r>
          </a:p>
          <a:p>
            <a:pPr algn="ctr"/>
            <a:endParaRPr lang="en-US" sz="3600" dirty="0">
              <a:solidFill>
                <a:srgbClr val="990000"/>
              </a:solidFill>
              <a:latin typeface="Tahoma" panose="020B0604030504040204" pitchFamily="34" charset="0"/>
            </a:endParaRPr>
          </a:p>
          <a:p>
            <a:pPr algn="ctr"/>
            <a:r>
              <a:rPr lang="en-US" sz="3600" dirty="0" err="1">
                <a:solidFill>
                  <a:srgbClr val="990000"/>
                </a:solidFill>
                <a:latin typeface="Tahoma" panose="020B0604030504040204" pitchFamily="34" charset="0"/>
              </a:rPr>
              <a:t>Charak</a:t>
            </a:r>
            <a:r>
              <a:rPr lang="en-US" sz="3600" dirty="0">
                <a:solidFill>
                  <a:srgbClr val="990000"/>
                </a:solidFill>
                <a:latin typeface="Tahoma" panose="020B0604030504040204" pitchFamily="34" charset="0"/>
              </a:rPr>
              <a:t> </a:t>
            </a:r>
            <a:r>
              <a:rPr lang="en-US" sz="3600" dirty="0" err="1">
                <a:solidFill>
                  <a:srgbClr val="990000"/>
                </a:solidFill>
                <a:latin typeface="Tahoma" panose="020B0604030504040204" pitchFamily="34" charset="0"/>
              </a:rPr>
              <a:t>Nidana</a:t>
            </a:r>
            <a:r>
              <a:rPr lang="en-US" sz="3600" dirty="0">
                <a:solidFill>
                  <a:srgbClr val="990000"/>
                </a:solidFill>
                <a:latin typeface="Tahoma" panose="020B0604030504040204" pitchFamily="34" charset="0"/>
              </a:rPr>
              <a:t> 4-7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47FD18-7B8D-76D4-0A77-C751A14010EB}"/>
              </a:ext>
            </a:extLst>
          </p:cNvPr>
          <p:cNvSpPr txBox="1"/>
          <p:nvPr/>
        </p:nvSpPr>
        <p:spPr>
          <a:xfrm>
            <a:off x="1954942" y="921263"/>
            <a:ext cx="6098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PRAMEHA DUSHYA </a:t>
            </a:r>
          </a:p>
        </p:txBody>
      </p:sp>
    </p:spTree>
    <p:extLst>
      <p:ext uri="{BB962C8B-B14F-4D97-AF65-F5344CB8AC3E}">
        <p14:creationId xmlns:p14="http://schemas.microsoft.com/office/powerpoint/2010/main" xmlns="" val="327118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14778A-7C2D-7377-C1C3-41ACD7E67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00" y="781410"/>
            <a:ext cx="10691265" cy="130759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HHS ( HYPEROSMOLAR HYPERGLYCEMIC SYNDROME)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xmlns="" id="{F31A18EA-F507-C621-4F7D-2DB8342A46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6540" y="1435206"/>
            <a:ext cx="7518919" cy="46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5943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E49D7415-2F11-44C2-B6AA-13A25B6814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B3BF9B-9687-2846-6EDD-349A24462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>
            <a:normAutofit/>
          </a:bodyPr>
          <a:lstStyle/>
          <a:p>
            <a:r>
              <a:rPr lang="en-US"/>
              <a:t>Sadhyasadhyata 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2E57F3D-33BE-4306-87E6-2457637195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8E0104E4-99BC-494F-8342-F250828E57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AD366FE-5D7C-2FA5-4567-463E918CFF78}"/>
              </a:ext>
            </a:extLst>
          </p:cNvPr>
          <p:cNvSpPr txBox="1"/>
          <p:nvPr/>
        </p:nvSpPr>
        <p:spPr>
          <a:xfrm>
            <a:off x="1618488" y="2403698"/>
            <a:ext cx="8443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highlight>
                  <a:srgbClr val="FFFF00"/>
                </a:highlight>
              </a:rPr>
              <a:t>साध्याः</a:t>
            </a:r>
            <a:r>
              <a:rPr lang="en-US" sz="3200" b="1" dirty="0">
                <a:highlight>
                  <a:srgbClr val="FFFF00"/>
                </a:highlight>
              </a:rPr>
              <a:t> </a:t>
            </a:r>
            <a:r>
              <a:rPr lang="en-US" sz="3200" b="1" dirty="0" err="1">
                <a:highlight>
                  <a:srgbClr val="FFFF00"/>
                </a:highlight>
              </a:rPr>
              <a:t>कफोत्था</a:t>
            </a:r>
            <a:r>
              <a:rPr lang="en-US" sz="3200" b="1" dirty="0">
                <a:highlight>
                  <a:srgbClr val="FFFF00"/>
                </a:highlight>
              </a:rPr>
              <a:t> </a:t>
            </a:r>
            <a:r>
              <a:rPr lang="en-US" sz="3200" b="1" dirty="0" err="1">
                <a:highlight>
                  <a:srgbClr val="FFFF00"/>
                </a:highlight>
              </a:rPr>
              <a:t>दश</a:t>
            </a:r>
            <a:r>
              <a:rPr lang="en-US" sz="3200" b="1" dirty="0">
                <a:highlight>
                  <a:srgbClr val="FFFF00"/>
                </a:highlight>
              </a:rPr>
              <a:t>, </a:t>
            </a:r>
            <a:r>
              <a:rPr lang="en-US" sz="3200" b="1" dirty="0" err="1">
                <a:highlight>
                  <a:srgbClr val="FFFF00"/>
                </a:highlight>
              </a:rPr>
              <a:t>पित्तजाः</a:t>
            </a:r>
            <a:r>
              <a:rPr lang="en-US" sz="3200" b="1" dirty="0">
                <a:highlight>
                  <a:srgbClr val="FFFF00"/>
                </a:highlight>
              </a:rPr>
              <a:t> </a:t>
            </a:r>
            <a:r>
              <a:rPr lang="en-US" sz="3200" b="1" dirty="0" err="1">
                <a:highlight>
                  <a:srgbClr val="FFFF00"/>
                </a:highlight>
              </a:rPr>
              <a:t>षड्</a:t>
            </a:r>
            <a:r>
              <a:rPr lang="en-US" sz="3200" b="1" dirty="0">
                <a:highlight>
                  <a:srgbClr val="FFFF00"/>
                </a:highlight>
              </a:rPr>
              <a:t> </a:t>
            </a:r>
            <a:r>
              <a:rPr lang="en-US" sz="3200" b="1" dirty="0" err="1">
                <a:highlight>
                  <a:srgbClr val="FFFF00"/>
                </a:highlight>
              </a:rPr>
              <a:t>याप्या</a:t>
            </a:r>
            <a:r>
              <a:rPr lang="en-US" sz="3200" b="1" dirty="0">
                <a:highlight>
                  <a:srgbClr val="FFFF00"/>
                </a:highlight>
              </a:rPr>
              <a:t>, न </a:t>
            </a:r>
            <a:r>
              <a:rPr lang="en-US" sz="3200" b="1" dirty="0" err="1">
                <a:highlight>
                  <a:srgbClr val="FFFF00"/>
                </a:highlight>
              </a:rPr>
              <a:t>साध्यः</a:t>
            </a:r>
            <a:r>
              <a:rPr lang="en-US" sz="3200" b="1" dirty="0">
                <a:highlight>
                  <a:srgbClr val="FFFF00"/>
                </a:highlight>
              </a:rPr>
              <a:t> </a:t>
            </a:r>
            <a:r>
              <a:rPr lang="en-US" sz="3200" b="1" dirty="0" err="1">
                <a:highlight>
                  <a:srgbClr val="FFFF00"/>
                </a:highlight>
              </a:rPr>
              <a:t>पवनाश्चतुष्कः</a:t>
            </a:r>
            <a:r>
              <a:rPr lang="en-US" sz="3200" b="1" dirty="0">
                <a:highlight>
                  <a:srgbClr val="FFFF00"/>
                </a:highlight>
              </a:rPr>
              <a:t> । </a:t>
            </a:r>
            <a:r>
              <a:rPr lang="en-US" sz="3200" b="1" dirty="0" err="1">
                <a:highlight>
                  <a:srgbClr val="FFFF00"/>
                </a:highlight>
              </a:rPr>
              <a:t>समकियत्वाद्विषमक्रियत्वान्महात्ययत्वाच्च</a:t>
            </a:r>
            <a:r>
              <a:rPr lang="en-US" sz="3200" b="1" dirty="0">
                <a:highlight>
                  <a:srgbClr val="FFFF00"/>
                </a:highlight>
              </a:rPr>
              <a:t> </a:t>
            </a:r>
            <a:r>
              <a:rPr lang="en-US" sz="3200" b="1" dirty="0" err="1">
                <a:highlight>
                  <a:srgbClr val="FFFF00"/>
                </a:highlight>
              </a:rPr>
              <a:t>यथाक्रमं</a:t>
            </a:r>
            <a:r>
              <a:rPr lang="en-US" sz="3200" b="1" dirty="0">
                <a:highlight>
                  <a:srgbClr val="FFFF00"/>
                </a:highlight>
              </a:rPr>
              <a:t> </a:t>
            </a:r>
            <a:r>
              <a:rPr lang="en-US" sz="3200" b="1" dirty="0" err="1">
                <a:highlight>
                  <a:srgbClr val="FFFF00"/>
                </a:highlight>
              </a:rPr>
              <a:t>ते</a:t>
            </a:r>
            <a:r>
              <a:rPr lang="en-US" sz="3200" b="1" dirty="0">
                <a:highlight>
                  <a:srgbClr val="FFFF00"/>
                </a:highlight>
              </a:rPr>
              <a:t> ॥ ७ ॥</a:t>
            </a:r>
          </a:p>
        </p:txBody>
      </p:sp>
    </p:spTree>
    <p:extLst>
      <p:ext uri="{BB962C8B-B14F-4D97-AF65-F5344CB8AC3E}">
        <p14:creationId xmlns:p14="http://schemas.microsoft.com/office/powerpoint/2010/main" xmlns="" val="3505171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0B7983-BD5D-A2E3-5E61-66A220F5D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PRAMEHA CHIKITSA SUTRA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41092C1-E860-69CB-715E-C5F5AB781869}"/>
              </a:ext>
            </a:extLst>
          </p:cNvPr>
          <p:cNvSpPr txBox="1"/>
          <p:nvPr/>
        </p:nvSpPr>
        <p:spPr>
          <a:xfrm>
            <a:off x="997293" y="2890391"/>
            <a:ext cx="101974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i-IN" sz="32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स्थूलः</a:t>
            </a:r>
            <a:r>
              <a:rPr lang="hi-IN" sz="32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hi-IN" sz="32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प्रमेही</a:t>
            </a:r>
            <a:r>
              <a:rPr lang="hi-IN" sz="32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hi-IN" sz="32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बलवानिहैकः</a:t>
            </a:r>
            <a:r>
              <a:rPr lang="hi-IN" sz="32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hi-IN" sz="32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कृशस्तथैकः</a:t>
            </a:r>
            <a:r>
              <a:rPr lang="hi-IN" sz="32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hi-IN" sz="32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परिदुर्बलश्च|</a:t>
            </a:r>
            <a:r>
              <a:rPr lang="hi-IN" sz="3200" dirty="0"/>
              <a:t/>
            </a:r>
            <a:br>
              <a:rPr lang="hi-IN" sz="3200" dirty="0"/>
            </a:br>
            <a:r>
              <a:rPr lang="hi-IN" sz="32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सम्बृंहणं</a:t>
            </a:r>
            <a:r>
              <a:rPr lang="hi-IN" sz="32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hi-IN" sz="32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तत्र</a:t>
            </a:r>
            <a:r>
              <a:rPr lang="hi-IN" sz="32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hi-IN" sz="32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कृशस्य</a:t>
            </a:r>
            <a:r>
              <a:rPr lang="hi-IN" sz="32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hi-IN" sz="32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कार्यं</a:t>
            </a:r>
            <a:r>
              <a:rPr lang="hi-IN" sz="32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hi-IN" sz="32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संशोधनं</a:t>
            </a:r>
            <a:r>
              <a:rPr lang="hi-IN" sz="3200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</a:t>
            </a:r>
            <a:r>
              <a:rPr lang="hi-IN" sz="3200" b="0" i="0" dirty="0">
                <a:solidFill>
                  <a:srgbClr val="990000"/>
                </a:solidFill>
                <a:effectLst/>
                <a:latin typeface="Tahoma" panose="020B0604030504040204" pitchFamily="34" charset="0"/>
              </a:rPr>
              <a:t>दोषबलाधिकस्य||१५||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349420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ack background with red text&#10;&#10;AI-generated content may be incorrect.">
            <a:extLst>
              <a:ext uri="{FF2B5EF4-FFF2-40B4-BE49-F238E27FC236}">
                <a16:creationId xmlns="" xmlns:a16="http://schemas.microsoft.com/office/drawing/2014/main" id="{F545E96C-F7DF-BB53-D1DF-6CAF89654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763" y="856143"/>
            <a:ext cx="10990630" cy="48469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4748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C48FE8-EE75-DFF2-2F32-3570D327E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9675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DIAGNOSIS OF DM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5EB3A8-7923-A95B-9A86-B5D9B743C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3384" y="1604525"/>
            <a:ext cx="9625913" cy="4067226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CRITERIA 1: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Symptoms with Hyperglycemia.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CRITERIA 2: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Asymptomatic cases with Fasting glucose 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250 mg/dl.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CRITERIA 3: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Asymptomatic cases with normal fasting blood Glucose Prone to diabetes. </a:t>
            </a:r>
          </a:p>
        </p:txBody>
      </p:sp>
    </p:spTree>
    <p:extLst>
      <p:ext uri="{BB962C8B-B14F-4D97-AF65-F5344CB8AC3E}">
        <p14:creationId xmlns:p14="http://schemas.microsoft.com/office/powerpoint/2010/main" xmlns="" val="3077086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CBF546-F198-8B6B-F67F-FAAD31E90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08421"/>
            <a:ext cx="10691265" cy="1656735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Asymptomatic cases with normal fasting blood Glucose Prone to diabetes.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8FF064-CCD2-A13B-58F5-42C59733B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79" y="2775221"/>
            <a:ext cx="5768424" cy="337844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blood Test-</a:t>
            </a: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OGTT-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Criteria of National Institute of Health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Fasting blood glucose ≥ 120mg/dl more than two occasions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 values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 180mg/dl on two occasions.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PP value is between 120-180 on one occasion and above 180 on another occasion it is called chemical diabetes, they are prone to become diabetic in future.</a:t>
            </a:r>
          </a:p>
          <a:p>
            <a:endParaRPr lang="en-IN" sz="1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AA4C6A9E-0684-9FA3-1E4D-9DE50CE77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83796" y="2469392"/>
            <a:ext cx="4907569" cy="364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32847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663EF3-25FC-8BF3-8FCF-46A44ECA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052736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URINE TEST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B305B2-1C8A-B6C0-83E8-637A6ECE5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848" y="1169715"/>
            <a:ext cx="8568952" cy="50014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Urine for ketone bodies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Urine for Sugar-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7D245120-0D5C-53C9-8B6E-0B51EC0BF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15582" y="947293"/>
            <a:ext cx="4011268" cy="463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58523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CAD633-5D46-7E09-1153-4806216B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871758"/>
            <a:ext cx="10283452" cy="3871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/>
              <a:t>INVESTIGATIONS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62677FE0-D4DC-82B1-F039-586758CCC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12357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15857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Content Placeholder 4">
            <a:extLst>
              <a:ext uri="{FF2B5EF4-FFF2-40B4-BE49-F238E27FC236}">
                <a16:creationId xmlns:a16="http://schemas.microsoft.com/office/drawing/2014/main" xmlns="" id="{46C8DFD1-326D-BEF8-19A9-C9633600E3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771827277"/>
              </p:ext>
            </p:extLst>
          </p:nvPr>
        </p:nvGraphicFramePr>
        <p:xfrm>
          <a:off x="0" y="0"/>
          <a:ext cx="12183914" cy="6858000"/>
        </p:xfrm>
        <a:graphic>
          <a:graphicData uri="http://schemas.openxmlformats.org/drawingml/2006/table">
            <a:tbl>
              <a:tblPr bandRow="1">
                <a:solidFill>
                  <a:srgbClr val="F7F7F7"/>
                </a:solidFill>
                <a:tableStyleId>{5C22544A-7EE6-4342-B048-85BDC9FD1C3A}</a:tableStyleId>
              </a:tblPr>
              <a:tblGrid>
                <a:gridCol w="3809801">
                  <a:extLst>
                    <a:ext uri="{9D8B030D-6E8A-4147-A177-3AD203B41FA5}">
                      <a16:colId xmlns:a16="http://schemas.microsoft.com/office/drawing/2014/main" xmlns="" val="3126009029"/>
                    </a:ext>
                  </a:extLst>
                </a:gridCol>
                <a:gridCol w="5335753">
                  <a:extLst>
                    <a:ext uri="{9D8B030D-6E8A-4147-A177-3AD203B41FA5}">
                      <a16:colId xmlns:a16="http://schemas.microsoft.com/office/drawing/2014/main" xmlns="" val="1332698074"/>
                    </a:ext>
                  </a:extLst>
                </a:gridCol>
                <a:gridCol w="3038360">
                  <a:extLst>
                    <a:ext uri="{9D8B030D-6E8A-4147-A177-3AD203B41FA5}">
                      <a16:colId xmlns:a16="http://schemas.microsoft.com/office/drawing/2014/main" xmlns="" val="4147987294"/>
                    </a:ext>
                  </a:extLst>
                </a:gridCol>
              </a:tblGrid>
              <a:tr h="3657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Test Name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Significance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Normal Range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05853994"/>
                  </a:ext>
                </a:extLst>
              </a:tr>
              <a:tr h="6101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Fasting Plasma Glucose (FPG)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Detects baseline glucose level after overnight fasting</a:t>
                      </a: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70–99 mg/dL</a:t>
                      </a: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8143970"/>
                  </a:ext>
                </a:extLst>
              </a:tr>
              <a:tr h="8604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Oral Glucose Tolerance Test (OGTT)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Measures glucose handling post glucose load</a:t>
                      </a: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&lt;140 mg/dL (2-hr value)</a:t>
                      </a: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8061603"/>
                  </a:ext>
                </a:extLst>
              </a:tr>
              <a:tr h="6101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Random Plasma Glucose (RPG)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Useful in symptomatic individuals</a:t>
                      </a: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&lt;200 mg/dL</a:t>
                      </a: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8824678"/>
                  </a:ext>
                </a:extLst>
              </a:tr>
              <a:tr h="8604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HbA1c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Reflects long-term glycemic control over 2–3 months</a:t>
                      </a: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&lt;5.7%</a:t>
                      </a: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32771452"/>
                  </a:ext>
                </a:extLst>
              </a:tr>
              <a:tr h="8604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C-Peptide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Reflects endogenous insulin production</a:t>
                      </a: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0.5–2.0 ng/mL (fasting)</a:t>
                      </a: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19531430"/>
                  </a:ext>
                </a:extLst>
              </a:tr>
              <a:tr h="6101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Urine Glucose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Reflects renal threshold for glucose reabsorption</a:t>
                      </a:r>
                    </a:p>
                  </a:txBody>
                  <a:tcPr marL="54801" marR="54801" marT="27400" marB="548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Negative</a:t>
                      </a:r>
                    </a:p>
                  </a:txBody>
                  <a:tcPr marL="54801" marR="54801" marT="27400" marB="548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3310248"/>
                  </a:ext>
                </a:extLst>
              </a:tr>
              <a:tr h="6101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Urine Ketones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Detects ketogenesis in insulin deficiency</a:t>
                      </a: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Negative</a:t>
                      </a: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26061569"/>
                  </a:ext>
                </a:extLst>
              </a:tr>
              <a:tr h="6101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Urine Microalbumin (ACR)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Detects early diabetic nephropathy</a:t>
                      </a: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&lt;30 mg/g creatinine</a:t>
                      </a: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7255059"/>
                  </a:ext>
                </a:extLst>
              </a:tr>
              <a:tr h="8604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Serum Creatinine &amp; eGFR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Assess renal function</a:t>
                      </a: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Cr: 0.6–1.2 mg/dL; eGFR &gt;90</a:t>
                      </a:r>
                    </a:p>
                  </a:txBody>
                  <a:tcPr marL="54801" marR="54801" marT="27400" marB="54801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22322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107239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0E2F0B92-87E8-8740-9649-4BC46920F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590592729"/>
              </p:ext>
            </p:extLst>
          </p:nvPr>
        </p:nvGraphicFramePr>
        <p:xfrm>
          <a:off x="42641" y="1381897"/>
          <a:ext cx="12149359" cy="3451244"/>
        </p:xfrm>
        <a:graphic>
          <a:graphicData uri="http://schemas.openxmlformats.org/drawingml/2006/table">
            <a:tbl>
              <a:tblPr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3179787">
                  <a:extLst>
                    <a:ext uri="{9D8B030D-6E8A-4147-A177-3AD203B41FA5}">
                      <a16:colId xmlns:a16="http://schemas.microsoft.com/office/drawing/2014/main" xmlns="" val="2710540008"/>
                    </a:ext>
                  </a:extLst>
                </a:gridCol>
                <a:gridCol w="5137489">
                  <a:extLst>
                    <a:ext uri="{9D8B030D-6E8A-4147-A177-3AD203B41FA5}">
                      <a16:colId xmlns:a16="http://schemas.microsoft.com/office/drawing/2014/main" xmlns="" val="2479433914"/>
                    </a:ext>
                  </a:extLst>
                </a:gridCol>
                <a:gridCol w="3832083">
                  <a:extLst>
                    <a:ext uri="{9D8B030D-6E8A-4147-A177-3AD203B41FA5}">
                      <a16:colId xmlns:a16="http://schemas.microsoft.com/office/drawing/2014/main" xmlns="" val="3279464800"/>
                    </a:ext>
                  </a:extLst>
                </a:gridCol>
              </a:tblGrid>
              <a:tr h="5449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Test Name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44533" marR="63619" marT="12724" marB="95429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Significance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4533" marR="63619" marT="12724" marB="95429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Normal Range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4533" marR="63619" marT="12724" marB="95429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086813"/>
                  </a:ext>
                </a:extLst>
              </a:tr>
              <a:tr h="10619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Lipid Profile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4533" marR="63619" marT="12724" marB="95429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Assesses cardiovascular risk associated with diabetes</a:t>
                      </a:r>
                    </a:p>
                  </a:txBody>
                  <a:tcPr marL="44533" marR="63619" marT="12724" marB="95429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LDL &lt;100 mg/dL, HDL &gt;40 mg/dL (M), TG &lt;150 mg/dL</a:t>
                      </a:r>
                    </a:p>
                  </a:txBody>
                  <a:tcPr marL="44533" marR="63619" marT="12724" marB="95429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8501343"/>
                  </a:ext>
                </a:extLst>
              </a:tr>
              <a:tr h="7824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Liver Function Tests (ALT, AST)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4533" marR="63619" marT="12724" marB="95429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Detect associated NAFLD/NASH in T2DM</a:t>
                      </a:r>
                    </a:p>
                  </a:txBody>
                  <a:tcPr marL="44533" marR="63619" marT="12724" marB="95429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ALT/AST &lt;40 IU/L</a:t>
                      </a:r>
                    </a:p>
                  </a:txBody>
                  <a:tcPr marL="44533" marR="63619" marT="12724" marB="95429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08887305"/>
                  </a:ext>
                </a:extLst>
              </a:tr>
              <a:tr h="10619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Fundus Examination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44533" marR="63619" marT="12724" marB="95429" anchor="ctr">
                    <a:lnL w="1270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Detects diabetic retinopathy</a:t>
                      </a:r>
                    </a:p>
                  </a:txBody>
                  <a:tcPr marL="44533" marR="63619" marT="12724" marB="95429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Normal retina</a:t>
                      </a:r>
                    </a:p>
                  </a:txBody>
                  <a:tcPr marL="44533" marR="63619" marT="12724" marB="95429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9127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5731464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E49D7415-2F11-44C2-B6AA-13A25B6814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C0BF36-7993-2D18-A615-98182CF6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>
            <a:normAutofit/>
          </a:bodyPr>
          <a:lstStyle/>
          <a:p>
            <a:r>
              <a:rPr lang="en-US" dirty="0"/>
              <a:t>INCRETINS 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D2E57F3D-33BE-4306-87E6-2457637195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452F987-4C08-4450-CD25-50DCBB443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900" y="1293067"/>
            <a:ext cx="4180704" cy="4695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ea typeface="+mn-lt"/>
                <a:cs typeface="+mn-lt"/>
              </a:rPr>
              <a:t>Incretins</a:t>
            </a:r>
            <a:r>
              <a:rPr lang="en-US" dirty="0">
                <a:ea typeface="+mn-lt"/>
                <a:cs typeface="+mn-lt"/>
              </a:rPr>
              <a:t> are </a:t>
            </a:r>
            <a:r>
              <a:rPr lang="en-US" b="1" dirty="0">
                <a:ea typeface="+mn-lt"/>
                <a:cs typeface="+mn-lt"/>
              </a:rPr>
              <a:t>gut-derived peptide hormones</a:t>
            </a:r>
            <a:r>
              <a:rPr lang="en-US" dirty="0">
                <a:ea typeface="+mn-lt"/>
                <a:cs typeface="+mn-lt"/>
              </a:rPr>
              <a:t> that are released </a:t>
            </a:r>
            <a:r>
              <a:rPr lang="en-US" b="1" dirty="0">
                <a:ea typeface="+mn-lt"/>
                <a:cs typeface="+mn-lt"/>
              </a:rPr>
              <a:t>after eating (postprandially)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ea typeface="+mn-lt"/>
                <a:cs typeface="+mn-lt"/>
              </a:rPr>
              <a:t>stimulate insulin secretion</a:t>
            </a:r>
            <a:r>
              <a:rPr lang="en-US" dirty="0">
                <a:ea typeface="+mn-lt"/>
                <a:cs typeface="+mn-lt"/>
              </a:rPr>
              <a:t> from the pancreas </a:t>
            </a:r>
            <a:r>
              <a:rPr lang="en-US" b="1" dirty="0">
                <a:ea typeface="+mn-lt"/>
                <a:cs typeface="+mn-lt"/>
              </a:rPr>
              <a:t>in a glucose-dependent manner</a:t>
            </a:r>
            <a:r>
              <a:rPr lang="en-US" dirty="0">
                <a:ea typeface="+mn-lt"/>
                <a:cs typeface="+mn-lt"/>
              </a:rPr>
              <a:t>. They are part of the </a:t>
            </a:r>
            <a:r>
              <a:rPr lang="en-US" b="1" dirty="0">
                <a:ea typeface="+mn-lt"/>
                <a:cs typeface="+mn-lt"/>
              </a:rPr>
              <a:t>"entero-insular axis"</a:t>
            </a:r>
            <a:r>
              <a:rPr lang="en-US" dirty="0">
                <a:ea typeface="+mn-lt"/>
                <a:cs typeface="+mn-lt"/>
              </a:rPr>
              <a:t>—the communication between the </a:t>
            </a:r>
            <a:r>
              <a:rPr lang="en-US" b="1" dirty="0">
                <a:ea typeface="+mn-lt"/>
                <a:cs typeface="+mn-lt"/>
              </a:rPr>
              <a:t>gastrointestinal tract and pancreatic islets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8E0104E4-99BC-494F-8342-F250828E57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A3D9C9E6-16BF-6987-57EC-722B08A72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3689447"/>
              </p:ext>
            </p:extLst>
          </p:nvPr>
        </p:nvGraphicFramePr>
        <p:xfrm>
          <a:off x="800100" y="2641139"/>
          <a:ext cx="6072189" cy="2783593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2008653">
                  <a:extLst>
                    <a:ext uri="{9D8B030D-6E8A-4147-A177-3AD203B41FA5}">
                      <a16:colId xmlns:a16="http://schemas.microsoft.com/office/drawing/2014/main" xmlns="" val="1929180473"/>
                    </a:ext>
                  </a:extLst>
                </a:gridCol>
                <a:gridCol w="2020211">
                  <a:extLst>
                    <a:ext uri="{9D8B030D-6E8A-4147-A177-3AD203B41FA5}">
                      <a16:colId xmlns:a16="http://schemas.microsoft.com/office/drawing/2014/main" xmlns="" val="1170990907"/>
                    </a:ext>
                  </a:extLst>
                </a:gridCol>
                <a:gridCol w="2043325">
                  <a:extLst>
                    <a:ext uri="{9D8B030D-6E8A-4147-A177-3AD203B41FA5}">
                      <a16:colId xmlns:a16="http://schemas.microsoft.com/office/drawing/2014/main" xmlns="" val="3765860897"/>
                    </a:ext>
                  </a:extLst>
                </a:gridCol>
              </a:tblGrid>
              <a:tr h="3661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Incretin Hormone</a:t>
                      </a:r>
                      <a:endParaRPr lang="en-US" sz="1600" dirty="0"/>
                    </a:p>
                  </a:txBody>
                  <a:tcPr marL="83212" marR="83212" marT="41606" marB="416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Source</a:t>
                      </a:r>
                      <a:endParaRPr lang="en-US" sz="1600" dirty="0"/>
                    </a:p>
                  </a:txBody>
                  <a:tcPr marL="83212" marR="83212" marT="41606" marB="416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Main Function</a:t>
                      </a:r>
                      <a:endParaRPr lang="en-US" sz="1600" dirty="0"/>
                    </a:p>
                  </a:txBody>
                  <a:tcPr marL="83212" marR="83212" marT="41606" marB="41606" anchor="ctr"/>
                </a:tc>
                <a:extLst>
                  <a:ext uri="{0D108BD9-81ED-4DB2-BD59-A6C34878D82A}">
                    <a16:rowId xmlns:a16="http://schemas.microsoft.com/office/drawing/2014/main" xmlns="" val="3599478533"/>
                  </a:ext>
                </a:extLst>
              </a:tr>
              <a:tr h="11150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GLP-1</a:t>
                      </a:r>
                      <a:r>
                        <a:rPr lang="en-US" sz="1600" dirty="0"/>
                        <a:t> (Glucagon-like peptide-1)</a:t>
                      </a:r>
                    </a:p>
                  </a:txBody>
                  <a:tcPr marL="83212" marR="83212" marT="41606" marB="416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L-cells (ileum &amp; colon)</a:t>
                      </a:r>
                    </a:p>
                  </a:txBody>
                  <a:tcPr marL="83212" marR="83212" marT="41606" marB="41606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/>
                        <a:t>↑ Insulin secretion </a:t>
                      </a:r>
                      <a:endParaRPr lang="en-US" dirty="0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600" dirty="0"/>
                        <a:t>↓ Glucagon </a:t>
                      </a:r>
                      <a:endParaRPr lang="en-US" dirty="0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600" dirty="0"/>
                        <a:t>Slows gastric emptying 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600" dirty="0"/>
                        <a:t>Promotes satiety</a:t>
                      </a:r>
                      <a:endParaRPr lang="en-US" dirty="0"/>
                    </a:p>
                  </a:txBody>
                  <a:tcPr marL="83212" marR="83212" marT="41606" marB="41606" anchor="ctr"/>
                </a:tc>
                <a:extLst>
                  <a:ext uri="{0D108BD9-81ED-4DB2-BD59-A6C34878D82A}">
                    <a16:rowId xmlns:a16="http://schemas.microsoft.com/office/drawing/2014/main" xmlns="" val="3277795115"/>
                  </a:ext>
                </a:extLst>
              </a:tr>
              <a:tr h="11150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/>
                        <a:t>GIP</a:t>
                      </a:r>
                      <a:r>
                        <a:rPr lang="en-US" sz="1600" dirty="0"/>
                        <a:t> (Glucose-dependent insulinotropic polypeptide)</a:t>
                      </a:r>
                    </a:p>
                  </a:txBody>
                  <a:tcPr marL="83212" marR="83212" marT="41606" marB="41606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K-cells (duodenum &amp; jejunum)</a:t>
                      </a:r>
                    </a:p>
                  </a:txBody>
                  <a:tcPr marL="83212" marR="83212" marT="41606" marB="41606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/>
                        <a:t>↑ Insulin secretion </a:t>
                      </a:r>
                      <a:endParaRPr lang="en-US"/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600" dirty="0"/>
                        <a:t>Minimal effect on glucagon or gastric emptying</a:t>
                      </a:r>
                    </a:p>
                  </a:txBody>
                  <a:tcPr marL="83212" marR="83212" marT="41606" marB="41606" anchor="ctr"/>
                </a:tc>
                <a:extLst>
                  <a:ext uri="{0D108BD9-81ED-4DB2-BD59-A6C34878D82A}">
                    <a16:rowId xmlns:a16="http://schemas.microsoft.com/office/drawing/2014/main" xmlns="" val="3299935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668654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CB24FE5-FCA6-D96F-2AD9-0B51D4722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6135" y="872197"/>
            <a:ext cx="11090387" cy="4684542"/>
          </a:xfrm>
        </p:spPr>
      </p:pic>
    </p:spTree>
    <p:extLst>
      <p:ext uri="{BB962C8B-B14F-4D97-AF65-F5344CB8AC3E}">
        <p14:creationId xmlns:p14="http://schemas.microsoft.com/office/powerpoint/2010/main" xmlns="" val="38121873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AD96FDFD-4E42-4A06-B8B5-768A1DB9C2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B638B4-72DF-E62C-D887-46E4187F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425" y="199190"/>
            <a:ext cx="6154718" cy="1029845"/>
          </a:xfrm>
        </p:spPr>
        <p:txBody>
          <a:bodyPr anchor="b">
            <a:normAutofit/>
          </a:bodyPr>
          <a:lstStyle/>
          <a:p>
            <a:r>
              <a:rPr lang="en-US" b="1" u="sng" cap="all" err="1">
                <a:latin typeface="Univers Condensed"/>
              </a:rPr>
              <a:t>Ghuru</a:t>
            </a:r>
            <a:r>
              <a:rPr lang="en-US" b="1" u="sng" cap="all">
                <a:latin typeface="Univers Condensed"/>
              </a:rPr>
              <a:t> </a:t>
            </a:r>
            <a:r>
              <a:rPr lang="en-US" b="1" u="sng" cap="all" err="1">
                <a:latin typeface="Univers Condensed"/>
              </a:rPr>
              <a:t>aptarpan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6145B8-8123-5A03-EEB4-3060CE864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latin typeface="Arial"/>
                <a:cs typeface="Arial"/>
              </a:rPr>
              <a:t>•</a:t>
            </a:r>
            <a:r>
              <a:rPr lang="en-US" sz="3600" dirty="0">
                <a:latin typeface="Calisto MT"/>
              </a:rPr>
              <a:t>Flaxseed</a:t>
            </a:r>
            <a:endParaRPr lang="en-US" sz="3600"/>
          </a:p>
          <a:p>
            <a:pPr marL="0" indent="0">
              <a:buNone/>
            </a:pPr>
            <a:r>
              <a:rPr lang="en-US" sz="3600" dirty="0">
                <a:latin typeface="Arial"/>
                <a:cs typeface="Arial"/>
              </a:rPr>
              <a:t>•</a:t>
            </a:r>
            <a:r>
              <a:rPr lang="en-US" sz="3600" dirty="0">
                <a:latin typeface="Calisto MT"/>
              </a:rPr>
              <a:t>Chia seeds </a:t>
            </a:r>
            <a:endParaRPr lang="en-US" sz="3600"/>
          </a:p>
          <a:p>
            <a:pPr marL="0" indent="0">
              <a:buNone/>
            </a:pPr>
            <a:r>
              <a:rPr lang="en-US" sz="3600" dirty="0">
                <a:latin typeface="Arial"/>
                <a:cs typeface="Arial"/>
              </a:rPr>
              <a:t>•</a:t>
            </a:r>
            <a:r>
              <a:rPr lang="en-US" sz="3600" dirty="0">
                <a:latin typeface="Calisto MT"/>
              </a:rPr>
              <a:t>Carrots </a:t>
            </a:r>
            <a:endParaRPr lang="en-US" sz="3600"/>
          </a:p>
          <a:p>
            <a:pPr marL="0" indent="0">
              <a:buNone/>
            </a:pPr>
            <a:r>
              <a:rPr lang="en-US" sz="3600" dirty="0">
                <a:latin typeface="Arial"/>
                <a:cs typeface="Arial"/>
              </a:rPr>
              <a:t>•</a:t>
            </a:r>
            <a:r>
              <a:rPr lang="en-US" sz="3600" dirty="0">
                <a:latin typeface="Calisto MT"/>
              </a:rPr>
              <a:t>Barley </a:t>
            </a:r>
            <a:endParaRPr lang="en-US" sz="3600"/>
          </a:p>
          <a:p>
            <a:pPr marL="0" indent="0">
              <a:buNone/>
            </a:pPr>
            <a:r>
              <a:rPr lang="en-US" sz="3600" dirty="0">
                <a:latin typeface="Arial"/>
                <a:cs typeface="Arial"/>
              </a:rPr>
              <a:t>•</a:t>
            </a:r>
            <a:r>
              <a:rPr lang="en-US" sz="3600" err="1">
                <a:latin typeface="Calisto MT"/>
              </a:rPr>
              <a:t>Brocolli</a:t>
            </a:r>
            <a:r>
              <a:rPr lang="en-US" sz="3600" dirty="0">
                <a:latin typeface="Calisto MT"/>
              </a:rPr>
              <a:t> </a:t>
            </a:r>
            <a:endParaRPr lang="en-US" sz="3600" dirty="0"/>
          </a:p>
          <a:p>
            <a:endParaRPr lang="en-US" sz="2000"/>
          </a:p>
        </p:txBody>
      </p:sp>
      <p:pic>
        <p:nvPicPr>
          <p:cNvPr id="6" name="Picture 5" descr="Carrot Seeds (Gajar)">
            <a:extLst>
              <a:ext uri="{FF2B5EF4-FFF2-40B4-BE49-F238E27FC236}">
                <a16:creationId xmlns:a16="http://schemas.microsoft.com/office/drawing/2014/main" xmlns="" id="{549474D7-548A-E583-0308-D49BB10369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81" r="2" b="766"/>
          <a:stretch>
            <a:fillRect/>
          </a:stretch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5" name="Picture 4" descr="Aashirvad Brown Barley Malt Grain, High in Protein at ₹ 21/kg in Dhaura  Tanda">
            <a:extLst>
              <a:ext uri="{FF2B5EF4-FFF2-40B4-BE49-F238E27FC236}">
                <a16:creationId xmlns:a16="http://schemas.microsoft.com/office/drawing/2014/main" xmlns="" id="{8B67C661-D1B4-62CB-F0A5-7934D5C267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9" b="4"/>
          <a:stretch>
            <a:fillRect/>
          </a:stretch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4" name="Picture 3" descr="Flax Seeds Benefits for Weight Loss: Nutritional facts, FAQ">
            <a:extLst>
              <a:ext uri="{FF2B5EF4-FFF2-40B4-BE49-F238E27FC236}">
                <a16:creationId xmlns:a16="http://schemas.microsoft.com/office/drawing/2014/main" xmlns="" id="{C6EE82A6-0875-C6DE-821B-C267A55433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833" r="1228"/>
          <a:stretch>
            <a:fillRect/>
          </a:stretch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xmlns="" val="26426239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0D7B6173-1D58-48E2-83CF-37350F315F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F36CA75-CFBF-4844-B719-8FE9EBADA9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D4A84B9-E564-4DD0-97F8-DBF1C460C2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A599609-F5C2-4A0B-A992-913F814A63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02382E0-0A09-46AE-B955-B911CAFE7F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DE75D4A-0965-4973-BE75-DECCAC9A96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Shali Rice - Shali Brown Rice Price Starting From Rs 60/Kg | Find Verified  Sellers at Justdial">
            <a:extLst>
              <a:ext uri="{FF2B5EF4-FFF2-40B4-BE49-F238E27FC236}">
                <a16:creationId xmlns:a16="http://schemas.microsoft.com/office/drawing/2014/main" xmlns="" id="{555CDF60-3D51-8B85-585F-1CC3B223B4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t="1157" r="2" b="8845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5" name="Picture 4" descr="Wheat : Benefits, Precautions and Dosage | 1mg">
            <a:extLst>
              <a:ext uri="{FF2B5EF4-FFF2-40B4-BE49-F238E27FC236}">
                <a16:creationId xmlns:a16="http://schemas.microsoft.com/office/drawing/2014/main" xmlns="" id="{72DCE377-5422-5275-2120-4413EF2A766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rcRect l="22836" r="18943" b="2"/>
          <a:stretch>
            <a:fillRect/>
          </a:stretch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9B868A-1F29-50E3-DA99-0BDAE833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908" y="236505"/>
            <a:ext cx="9801854" cy="878142"/>
          </a:xfrm>
        </p:spPr>
        <p:txBody>
          <a:bodyPr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LAGHU SANTARPAN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8D1B5A-BFF6-A78A-6BCD-4B20DFEAD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6947" y="1943344"/>
            <a:ext cx="9801854" cy="261423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ea typeface="+mn-lt"/>
                <a:cs typeface="+mn-lt"/>
              </a:rPr>
              <a:t>SHALI RICE</a:t>
            </a:r>
          </a:p>
          <a:p>
            <a:pPr algn="ctr"/>
            <a:r>
              <a:rPr lang="en-US" sz="4000" b="1" dirty="0">
                <a:solidFill>
                  <a:srgbClr val="FFFFFF"/>
                </a:solidFill>
                <a:ea typeface="+mn-lt"/>
                <a:cs typeface="+mn-lt"/>
              </a:rPr>
              <a:t>LAJA</a:t>
            </a:r>
          </a:p>
          <a:p>
            <a:pPr algn="ctr"/>
            <a:r>
              <a:rPr lang="en-US" sz="4000" b="1" dirty="0">
                <a:solidFill>
                  <a:srgbClr val="FFFFFF"/>
                </a:solidFill>
                <a:ea typeface="+mn-lt"/>
                <a:cs typeface="+mn-lt"/>
              </a:rPr>
              <a:t>GODHUMA</a:t>
            </a:r>
          </a:p>
          <a:p>
            <a:pPr algn="ctr"/>
            <a:r>
              <a:rPr lang="en-US" sz="4000" b="1" dirty="0">
                <a:solidFill>
                  <a:srgbClr val="FFFFFF"/>
                </a:solidFill>
                <a:ea typeface="+mn-lt"/>
                <a:cs typeface="+mn-lt"/>
              </a:rPr>
              <a:t>MASOOR DAL</a:t>
            </a:r>
          </a:p>
          <a:p>
            <a:pPr algn="ctr"/>
            <a:r>
              <a:rPr lang="en-US" sz="4000" b="1" dirty="0">
                <a:solidFill>
                  <a:srgbClr val="FFFFFF"/>
                </a:solidFill>
                <a:ea typeface="+mn-lt"/>
                <a:cs typeface="+mn-lt"/>
              </a:rPr>
              <a:t>TAKRA</a:t>
            </a:r>
            <a:endParaRPr lang="en-US" sz="4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0007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E49D7415-2F11-44C2-B6AA-13A25B6814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D2E57F3D-33BE-4306-87E6-2457637195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349240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Yoga &amp; Ayurveda Integration: A Holistic System | Dabur">
            <a:extLst>
              <a:ext uri="{FF2B5EF4-FFF2-40B4-BE49-F238E27FC236}">
                <a16:creationId xmlns="" xmlns:a16="http://schemas.microsoft.com/office/drawing/2014/main" id="{E549CC05-D042-698D-59A3-8072D39AA3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213" r="32679"/>
          <a:stretch>
            <a:fillRect/>
          </a:stretch>
        </p:blipFill>
        <p:spPr>
          <a:xfrm>
            <a:off x="712312" y="749808"/>
            <a:ext cx="3950208" cy="5413248"/>
          </a:xfrm>
          <a:prstGeom prst="rect">
            <a:avLst/>
          </a:prstGeom>
        </p:spPr>
      </p:pic>
      <p:pic>
        <p:nvPicPr>
          <p:cNvPr id="5" name="Picture 4" descr="A black background with green text&#10;&#10;AI-generated content may be incorrect.">
            <a:extLst>
              <a:ext uri="{FF2B5EF4-FFF2-40B4-BE49-F238E27FC236}">
                <a16:creationId xmlns="" xmlns:a16="http://schemas.microsoft.com/office/drawing/2014/main" id="{26AA85F2-C4D7-B413-EE26-605A7BC8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944" y="799320"/>
            <a:ext cx="7203057" cy="53887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17600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33E93247-6229-44AB-A550-739E971E69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EE2E603F-4A95-4FE8-BB06-211DFD75DB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7236D0E7-58FA-65B6-1072-49BB2DE9C9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604873944"/>
              </p:ext>
            </p:extLst>
          </p:nvPr>
        </p:nvGraphicFramePr>
        <p:xfrm>
          <a:off x="4839729" y="-1"/>
          <a:ext cx="7340208" cy="6835311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3547717">
                  <a:extLst>
                    <a:ext uri="{9D8B030D-6E8A-4147-A177-3AD203B41FA5}">
                      <a16:colId xmlns:a16="http://schemas.microsoft.com/office/drawing/2014/main" xmlns="" val="2309882104"/>
                    </a:ext>
                  </a:extLst>
                </a:gridCol>
                <a:gridCol w="3792491">
                  <a:extLst>
                    <a:ext uri="{9D8B030D-6E8A-4147-A177-3AD203B41FA5}">
                      <a16:colId xmlns:a16="http://schemas.microsoft.com/office/drawing/2014/main" xmlns="" val="1785157019"/>
                    </a:ext>
                  </a:extLst>
                </a:gridCol>
              </a:tblGrid>
              <a:tr h="9513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Nutritional Strategy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0236" marR="100338" marT="20068" marB="150507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Effect on Incretins / Metabolism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0236" marR="100338" marT="20068" marB="15050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22390569"/>
                  </a:ext>
                </a:extLst>
              </a:tr>
              <a:tr h="9806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High-fiber diet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 (e.g. whole grains, legumes, vegetables)</a:t>
                      </a:r>
                    </a:p>
                  </a:txBody>
                  <a:tcPr marL="70236" marR="100338" marT="20068" marB="150507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Slows gastric emptying → ↑ GLP-1 release Improves satiety, lowers postprandial glucose</a:t>
                      </a:r>
                    </a:p>
                  </a:txBody>
                  <a:tcPr marL="70236" marR="100338" marT="20068" marB="15050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33324199"/>
                  </a:ext>
                </a:extLst>
              </a:tr>
              <a:tr h="9806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Moderate healthy fats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 (e.g. olive oil, nuts, omega-3)</a:t>
                      </a:r>
                    </a:p>
                  </a:txBody>
                  <a:tcPr marL="70236" marR="100338" marT="20068" marB="150507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Stimulates GLP-1 secretion via gut receptors</a:t>
                      </a:r>
                    </a:p>
                  </a:txBody>
                  <a:tcPr marL="70236" marR="100338" marT="20068" marB="15050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73261683"/>
                  </a:ext>
                </a:extLst>
              </a:tr>
              <a:tr h="9806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Low Glycemic Index (GI) foods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0236" marR="100338" marT="20068" marB="150507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Avoids glucose spikes, supports gradual insulin and incretin release</a:t>
                      </a:r>
                    </a:p>
                  </a:txBody>
                  <a:tcPr marL="70236" marR="100338" marT="20068" marB="15050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4001219"/>
                  </a:ext>
                </a:extLst>
              </a:tr>
              <a:tr h="9806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Protein-rich meals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0236" marR="100338" marT="20068" marB="150507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Certain amino acids (arginine, leucine) promote GLP-1 and insulin secretion</a:t>
                      </a:r>
                    </a:p>
                  </a:txBody>
                  <a:tcPr marL="70236" marR="100338" marT="20068" marB="15050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55111985"/>
                  </a:ext>
                </a:extLst>
              </a:tr>
              <a:tr h="9806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Avoid high-sugar processed foods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0236" marR="100338" marT="20068" marB="150507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These cause rapid glucose spikes → minimal incretin response and early exhaustion of </a:t>
                      </a:r>
                      <a:r>
                        <a:rPr lang="el-GR" sz="1600" cap="none" spc="0" dirty="0">
                          <a:solidFill>
                            <a:schemeClr val="tx1"/>
                          </a:solidFill>
                        </a:rPr>
                        <a:t>β-</a:t>
                      </a: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cells</a:t>
                      </a:r>
                    </a:p>
                  </a:txBody>
                  <a:tcPr marL="70236" marR="100338" marT="20068" marB="15050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4179943"/>
                  </a:ext>
                </a:extLst>
              </a:tr>
              <a:tr h="9806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 dirty="0">
                          <a:solidFill>
                            <a:schemeClr val="tx1"/>
                          </a:solidFill>
                        </a:rPr>
                        <a:t>Frequent small meals</a:t>
                      </a:r>
                      <a:endParaRPr lang="en-US" sz="1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0236" marR="100338" marT="20068" marB="150507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 dirty="0">
                          <a:solidFill>
                            <a:schemeClr val="tx1"/>
                          </a:solidFill>
                        </a:rPr>
                        <a:t>Help maintain steady glucose and incretin stimulation</a:t>
                      </a:r>
                    </a:p>
                  </a:txBody>
                  <a:tcPr marL="70236" marR="100338" marT="20068" marB="15050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1899851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xmlns="" id="{BDDFD062-8085-ACCE-104D-D8935AB98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48378397"/>
              </p:ext>
            </p:extLst>
          </p:nvPr>
        </p:nvGraphicFramePr>
        <p:xfrm>
          <a:off x="175054" y="5776783"/>
          <a:ext cx="4385417" cy="994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5417">
                  <a:extLst>
                    <a:ext uri="{9D8B030D-6E8A-4147-A177-3AD203B41FA5}">
                      <a16:colId xmlns:a16="http://schemas.microsoft.com/office/drawing/2014/main" xmlns="" val="3532337355"/>
                    </a:ext>
                  </a:extLst>
                </a:gridCol>
              </a:tblGrid>
              <a:tr h="994165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ts val="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/>
                    </a:p>
                    <a:p>
                      <a:pPr marL="285750" marR="0" lvl="0" indent="-285750" algn="l">
                        <a:lnSpc>
                          <a:spcPts val="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Tahoma"/>
                      </a:endParaRPr>
                    </a:p>
                    <a:p>
                      <a:pPr marL="0" marR="0" lvl="0" indent="0" algn="l">
                        <a:lnSpc>
                          <a:spcPts val="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Tahoma"/>
                        </a:rPr>
                        <a:t>Following slide shows example of an ayurvedic diet</a:t>
                      </a:r>
                    </a:p>
                    <a:p>
                      <a:pPr marL="0" marR="0" lvl="0" indent="0" algn="l">
                        <a:lnSpc>
                          <a:spcPts val="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 dirty="0">
                        <a:solidFill>
                          <a:schemeClr val="bg1"/>
                        </a:solidFill>
                        <a:latin typeface="Tahoma"/>
                      </a:endParaRPr>
                    </a:p>
                    <a:p>
                      <a:pPr marL="0" marR="0" lvl="0" indent="0" algn="l">
                        <a:lnSpc>
                          <a:spcPts val="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 dirty="0">
                        <a:solidFill>
                          <a:schemeClr val="bg1"/>
                        </a:solidFill>
                        <a:latin typeface="Tahoma"/>
                      </a:endParaRPr>
                    </a:p>
                    <a:p>
                      <a:pPr marL="0" marR="0" lvl="0" indent="0" algn="l">
                        <a:lnSpc>
                          <a:spcPts val="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Tahoma"/>
                        </a:rPr>
                        <a:t> plan based on above said principle</a:t>
                      </a:r>
                    </a:p>
                    <a:p>
                      <a:pPr marL="285750" marR="0" lvl="0" indent="-285750" algn="l">
                        <a:lnSpc>
                          <a:spcPts val="5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1400" b="0" i="0" u="none" strike="noStrike" noProof="0" dirty="0">
                        <a:solidFill>
                          <a:schemeClr val="bg1"/>
                        </a:solidFill>
                        <a:latin typeface="Tahoma"/>
                      </a:endParaRPr>
                    </a:p>
                    <a:p>
                      <a:pPr lvl="0"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5258197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CB4F3C9-A18B-3CFD-0987-F3FCFD094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527" y="108081"/>
            <a:ext cx="46386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6285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64F9B95-9045-48D2-B9F3-2927E98F5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085AA86F-6A4D-4BCB-A045-D992CDC295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DEF92653-5D6D-47E6-8744-0DAF76E049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637D8F-DB6F-8C1A-8642-E03F55838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871758"/>
            <a:ext cx="10283452" cy="3871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/>
              <a:t>COMPLICATIONS </a:t>
            </a:r>
            <a:br>
              <a:rPr lang="en-US" sz="6600"/>
            </a:br>
            <a:endParaRPr lang="en-US" sz="6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BA34A39-4702-4F61-26FE-C0D97C779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426" y="4742900"/>
            <a:ext cx="6991776" cy="10482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CHRONIC COMPLICATONS IN VASCULATURE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9CA98CE3-81A7-4FFE-A047-9AA65998D8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18D91C2B-BDB9-49BE-9C44-E0CFE597AB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29315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xmlns="" id="{F68B2C62-7648-4430-90D5-AE0F252AF1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AAD0195E-7F27-4D06-9427-0C121D721A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9D74C2FC-3228-4FC1-B97B-87AD35508D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01EDA2EE-A799-70AB-8854-437E3528A5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867803968"/>
              </p:ext>
            </p:extLst>
          </p:nvPr>
        </p:nvGraphicFramePr>
        <p:xfrm>
          <a:off x="44173" y="11043"/>
          <a:ext cx="12127831" cy="691608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557993">
                  <a:extLst>
                    <a:ext uri="{9D8B030D-6E8A-4147-A177-3AD203B41FA5}">
                      <a16:colId xmlns:a16="http://schemas.microsoft.com/office/drawing/2014/main" xmlns="" val="3001306639"/>
                    </a:ext>
                  </a:extLst>
                </a:gridCol>
                <a:gridCol w="2490978">
                  <a:extLst>
                    <a:ext uri="{9D8B030D-6E8A-4147-A177-3AD203B41FA5}">
                      <a16:colId xmlns:a16="http://schemas.microsoft.com/office/drawing/2014/main" xmlns="" val="1651818693"/>
                    </a:ext>
                  </a:extLst>
                </a:gridCol>
                <a:gridCol w="3013218">
                  <a:extLst>
                    <a:ext uri="{9D8B030D-6E8A-4147-A177-3AD203B41FA5}">
                      <a16:colId xmlns:a16="http://schemas.microsoft.com/office/drawing/2014/main" xmlns="" val="1000722415"/>
                    </a:ext>
                  </a:extLst>
                </a:gridCol>
                <a:gridCol w="5065642">
                  <a:extLst>
                    <a:ext uri="{9D8B030D-6E8A-4147-A177-3AD203B41FA5}">
                      <a16:colId xmlns:a16="http://schemas.microsoft.com/office/drawing/2014/main" xmlns="" val="2701058104"/>
                    </a:ext>
                  </a:extLst>
                </a:gridCol>
              </a:tblGrid>
              <a:tr h="4183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Complication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Pathology Involved 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91457293"/>
                  </a:ext>
                </a:extLst>
              </a:tr>
              <a:tr h="114338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Microvascular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2514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Diabetic Retinopathy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2514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Progressive damage to retinal microvasculature leading to vision impairment</a:t>
                      </a:r>
                    </a:p>
                  </a:txBody>
                  <a:tcPr marL="32514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Pericyte loss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basement membrane thickening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of retinal capillaries - Capillary microaneurysms,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retinal ischemia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, and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VEGF-mediated neovascularization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- Advanced: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proliferative retinopathy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with fibrous proliferation, hemorrhage, retinal detachment</a:t>
                      </a:r>
                    </a:p>
                  </a:txBody>
                  <a:tcPr marL="32514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36957656"/>
                  </a:ext>
                </a:extLst>
              </a:tr>
              <a:tr h="93422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Diabetic Nephropathy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Glomerular injury progressing to end-stage renal disease</a:t>
                      </a:r>
                    </a:p>
                  </a:txBody>
                  <a:tcPr marL="0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Diffuse mesangial expansion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glomerular basement membrane (GBM) thickening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en-US" sz="1400" b="1" cap="none" spc="0" dirty="0" err="1">
                          <a:solidFill>
                            <a:schemeClr val="tx1"/>
                          </a:solidFill>
                        </a:rPr>
                        <a:t>Kimmelstiel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-Wilson nodules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(nodular glomerulosclerosis) - Arteriolar hyalinosis of afferent and efferent arterioles - Tubulointerstitial fibrosis</a:t>
                      </a:r>
                    </a:p>
                  </a:txBody>
                  <a:tcPr marL="0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91671485"/>
                  </a:ext>
                </a:extLst>
              </a:tr>
              <a:tr h="93422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2514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Diabetic Neuropathy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2514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Sensory, motor, and autonomic nervous dysfunction</a:t>
                      </a:r>
                    </a:p>
                  </a:txBody>
                  <a:tcPr marL="32514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Axonal degeneration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segmental demyelination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en-US" sz="1400" b="1" cap="none" spc="0" dirty="0" err="1">
                          <a:solidFill>
                            <a:schemeClr val="tx1"/>
                          </a:solidFill>
                        </a:rPr>
                        <a:t>Endoneurial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 microvascular disease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- Accumulation of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sorbitol and fructose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due to aldose reductase activity → osmotic and oxidative stress</a:t>
                      </a:r>
                    </a:p>
                  </a:txBody>
                  <a:tcPr marL="32514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8252621"/>
                  </a:ext>
                </a:extLst>
              </a:tr>
              <a:tr h="934229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Diabetic Foot Ulcers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Non-healing ulcers prone to infection and gangrene</a:t>
                      </a:r>
                    </a:p>
                  </a:txBody>
                  <a:tcPr marL="0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Peripheral sensory neuropathy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motor neuropathy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(→ deformities) -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Autonomic neuropathy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(↓ sweating → dry skin → fissures) - Compounded by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microangiopathy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macroangiopathy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, and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impaired leukocyte function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01363332"/>
                  </a:ext>
                </a:extLst>
              </a:tr>
              <a:tr h="9342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Macrovascular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2514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Coronary Artery Disease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2514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Atherosclerosis of coronary vessels → angina, myocardial infarction</a:t>
                      </a:r>
                    </a:p>
                  </a:txBody>
                  <a:tcPr marL="32514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Accelerated atherosclerosis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due to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endothelial dysfunction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hyperglycemia-induced ROS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AGEs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(advanced glycation end-products) - Increased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LDL oxidation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chronic inflammation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macrophage foam cell formation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plaque instability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2514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7821991"/>
                  </a:ext>
                </a:extLst>
              </a:tr>
              <a:tr h="90634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Cerebrovascular Disease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Stroke or TIA due to large and small vessel involvement</a:t>
                      </a:r>
                    </a:p>
                  </a:txBody>
                  <a:tcPr marL="0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- Same as above in cerebral vessels -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Large-vessel atherosclerosis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(carotids), </a:t>
                      </a:r>
                      <a:r>
                        <a:rPr lang="en-US" sz="1400" b="1" cap="none" spc="0" dirty="0" err="1">
                          <a:solidFill>
                            <a:schemeClr val="tx1"/>
                          </a:solidFill>
                        </a:rPr>
                        <a:t>lipohyalinosis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lacunar infarcts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- Enhanced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thrombogenicity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and impaired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fibrinolysis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17831231"/>
                  </a:ext>
                </a:extLst>
              </a:tr>
              <a:tr h="71113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2514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Peripheral Artery Disease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32514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Ischemia of limbs leading to claudication and ulcers</a:t>
                      </a:r>
                    </a:p>
                  </a:txBody>
                  <a:tcPr marL="32514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Atherosclerotic occlusion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of peripheral arteries - </a:t>
                      </a: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Ischemic myopathy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 of lower limbs - Endothelial dysfunction, decreased nitric oxide availability, inflammation</a:t>
                      </a:r>
                    </a:p>
                  </a:txBody>
                  <a:tcPr marL="32514" marR="65028" marT="32514" marB="32514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35878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5290234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225B4-C1A9-D761-57AB-FA673AED4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CHRONIC COMPLICATIONS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88D543-D547-618C-E10E-74BE81A45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3951321"/>
            <a:ext cx="10691265" cy="136937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800" b="1" dirty="0"/>
              <a:t>Non enzymatic glycation</a:t>
            </a:r>
          </a:p>
          <a:p>
            <a:pPr marL="457200" indent="-457200">
              <a:buAutoNum type="arabicPeriod"/>
            </a:pPr>
            <a:r>
              <a:rPr lang="en-US" sz="2800" b="1" dirty="0"/>
              <a:t>Increased level intracellular level of </a:t>
            </a:r>
            <a:r>
              <a:rPr lang="en-US" sz="2800" b="1" dirty="0" err="1"/>
              <a:t>sorbitrol</a:t>
            </a:r>
            <a:endParaRPr lang="en-US" sz="2800" b="1" dirty="0"/>
          </a:p>
          <a:p>
            <a:pPr marL="457200" indent="-457200">
              <a:buAutoNum type="arabicPeriod"/>
            </a:pPr>
            <a:endParaRPr lang="en-IN" sz="2800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xmlns="" id="{CDC9901E-B6CA-1C79-DDD3-0E9088C1D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83" b="19978"/>
          <a:stretch>
            <a:fillRect/>
          </a:stretch>
        </p:blipFill>
        <p:spPr bwMode="auto">
          <a:xfrm>
            <a:off x="352926" y="457200"/>
            <a:ext cx="11293642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294826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191300-2DEF-9D7A-0956-884B45335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0872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0005B1-2CCC-D996-A60E-AFF5993F1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908721"/>
            <a:ext cx="8640960" cy="5217443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Persons aged below 40 years- 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insulin + weight maintaining diet.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Above 40 years- 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a.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Obese-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Low energy diet 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± Biguanides</a:t>
            </a:r>
          </a:p>
          <a:p>
            <a:pPr marL="0" indent="0">
              <a:buNone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b. 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Non-Obese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</a:p>
          <a:p>
            <a:pPr marL="0" indent="0">
              <a:buNone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Wt. maintenance diet ± </a:t>
            </a:r>
            <a:r>
              <a:rPr lang="en-I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Sulphonylurea</a:t>
            </a: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± + Biguanide      ±Insulin.</a:t>
            </a:r>
          </a:p>
        </p:txBody>
      </p:sp>
    </p:spTree>
    <p:extLst>
      <p:ext uri="{BB962C8B-B14F-4D97-AF65-F5344CB8AC3E}">
        <p14:creationId xmlns:p14="http://schemas.microsoft.com/office/powerpoint/2010/main" xmlns="" val="13563127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53447C-C878-F675-6DCF-F5D94C75D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F1136CE-0E47-7163-94C4-AAA0042D1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Daily energy requirement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an obese middle aged  or elderly person 1000-1600 kcal/day.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elderly person not over weight 1400-1800 kcal/daily.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 young active person 1800-3000 kcal/day.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50147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9AFBF1-C399-1F02-8BEA-3C2F37C58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695" y="132408"/>
            <a:ext cx="10852879" cy="6552728"/>
          </a:xfrm>
        </p:spPr>
        <p:txBody>
          <a:bodyPr>
            <a:normAutofit/>
          </a:bodyPr>
          <a:lstStyle/>
          <a:p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Permissible daily calorie intake per kg of desirable body weight(kcal)/ chart based on body wt./ activity</a:t>
            </a:r>
          </a:p>
          <a:p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calory should be full-filled by-</a:t>
            </a:r>
          </a:p>
          <a:p>
            <a:pPr marL="457200" indent="-457200">
              <a:buAutoNum type="arabicPeriod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 to 60% of Calories – From Carbohydrates</a:t>
            </a:r>
          </a:p>
          <a:p>
            <a:pPr marL="457200" indent="-457200">
              <a:buAutoNum type="arabicPeriod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to 15% of calories – From Protein</a:t>
            </a:r>
          </a:p>
          <a:p>
            <a:pPr marL="457200" indent="-457200">
              <a:buAutoNum type="arabicPeriod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30% of calories – From Fat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CD732948-63D0-CE77-B436-E31DD65A2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74337632"/>
              </p:ext>
            </p:extLst>
          </p:nvPr>
        </p:nvGraphicFramePr>
        <p:xfrm>
          <a:off x="1976617" y="1718276"/>
          <a:ext cx="6648400" cy="21697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53537">
                  <a:extLst>
                    <a:ext uri="{9D8B030D-6E8A-4147-A177-3AD203B41FA5}">
                      <a16:colId xmlns:a16="http://schemas.microsoft.com/office/drawing/2014/main" xmlns="" val="488954210"/>
                    </a:ext>
                  </a:extLst>
                </a:gridCol>
                <a:gridCol w="1570663">
                  <a:extLst>
                    <a:ext uri="{9D8B030D-6E8A-4147-A177-3AD203B41FA5}">
                      <a16:colId xmlns:a16="http://schemas.microsoft.com/office/drawing/2014/main" xmlns="" val="1677500696"/>
                    </a:ext>
                  </a:extLst>
                </a:gridCol>
                <a:gridCol w="1662100">
                  <a:extLst>
                    <a:ext uri="{9D8B030D-6E8A-4147-A177-3AD203B41FA5}">
                      <a16:colId xmlns:a16="http://schemas.microsoft.com/office/drawing/2014/main" xmlns="" val="1395896572"/>
                    </a:ext>
                  </a:extLst>
                </a:gridCol>
                <a:gridCol w="1662100">
                  <a:extLst>
                    <a:ext uri="{9D8B030D-6E8A-4147-A177-3AD203B41FA5}">
                      <a16:colId xmlns:a16="http://schemas.microsoft.com/office/drawing/2014/main" xmlns="" val="219012390"/>
                    </a:ext>
                  </a:extLst>
                </a:gridCol>
              </a:tblGrid>
              <a:tr h="3824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Activity</a:t>
                      </a:r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5614274"/>
                  </a:ext>
                </a:extLst>
              </a:tr>
              <a:tr h="382412">
                <a:tc>
                  <a:txBody>
                    <a:bodyPr/>
                    <a:lstStyle/>
                    <a:p>
                      <a:r>
                        <a:rPr lang="en-US" dirty="0"/>
                        <a:t>Body mass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Sedentary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Heavy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99023771"/>
                  </a:ext>
                </a:extLst>
              </a:tr>
              <a:tr h="502352">
                <a:tc>
                  <a:txBody>
                    <a:bodyPr/>
                    <a:lstStyle/>
                    <a:p>
                      <a:r>
                        <a:rPr lang="en-US" dirty="0"/>
                        <a:t>Standard weight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0782357"/>
                  </a:ext>
                </a:extLst>
              </a:tr>
              <a:tr h="382412">
                <a:tc>
                  <a:txBody>
                    <a:bodyPr/>
                    <a:lstStyle/>
                    <a:p>
                      <a:r>
                        <a:rPr lang="en-US" dirty="0"/>
                        <a:t>Underweight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25214009"/>
                  </a:ext>
                </a:extLst>
              </a:tr>
              <a:tr h="382412">
                <a:tc>
                  <a:txBody>
                    <a:bodyPr/>
                    <a:lstStyle/>
                    <a:p>
                      <a:r>
                        <a:rPr lang="en-US" dirty="0"/>
                        <a:t>Over weight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72539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9693406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D95079-4D34-FDC2-C7F7-81F25EF51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C48895-CF4A-F828-891E-11492B241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 controlled exercise have insulin sparing effect i.e. Glucose will enter into the cell without the help of insulin.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will maintain the desirable weight of the person by which prevents, secondary complications like atherosclerosis.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48498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E49D7415-2F11-44C2-B6AA-13A25B6814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998F70-CC1E-63B8-96F2-D7CA8B2C8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>
                <a:latin typeface="Calisto MT"/>
              </a:rPr>
              <a:t>What is Glycemic Index (GI)?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8E813B4C-6731-0B72-5252-A79AB0E20B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7E4B2F-6F75-AFB8-26E9-2DC27D898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21992"/>
            <a:ext cx="6194855" cy="373989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endParaRPr lang="en-US" b="1"/>
          </a:p>
          <a:p>
            <a:r>
              <a:rPr lang="en-US">
                <a:ea typeface="+mn-lt"/>
                <a:cs typeface="+mn-lt"/>
              </a:rPr>
              <a:t>The </a:t>
            </a:r>
            <a:r>
              <a:rPr lang="en-US" b="1">
                <a:ea typeface="+mn-lt"/>
                <a:cs typeface="+mn-lt"/>
              </a:rPr>
              <a:t>Glycemic Index</a:t>
            </a:r>
            <a:r>
              <a:rPr lang="en-US">
                <a:ea typeface="+mn-lt"/>
                <a:cs typeface="+mn-lt"/>
              </a:rPr>
              <a:t> is a measure that ranks </a:t>
            </a:r>
            <a:r>
              <a:rPr lang="en-US" b="1">
                <a:ea typeface="+mn-lt"/>
                <a:cs typeface="+mn-lt"/>
              </a:rPr>
              <a:t>carbohydrate-containing foods</a:t>
            </a:r>
            <a:r>
              <a:rPr lang="en-US">
                <a:ea typeface="+mn-lt"/>
                <a:cs typeface="+mn-lt"/>
              </a:rPr>
              <a:t> based on how quickly they raise </a:t>
            </a:r>
            <a:r>
              <a:rPr lang="en-US" b="1">
                <a:ea typeface="+mn-lt"/>
                <a:cs typeface="+mn-lt"/>
              </a:rPr>
              <a:t>blood glucose levels</a:t>
            </a:r>
            <a:r>
              <a:rPr lang="en-US">
                <a:ea typeface="+mn-lt"/>
                <a:cs typeface="+mn-lt"/>
              </a:rPr>
              <a:t> after eating.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Scale</a:t>
            </a:r>
            <a:r>
              <a:rPr lang="en-US">
                <a:ea typeface="+mn-lt"/>
                <a:cs typeface="+mn-lt"/>
              </a:rPr>
              <a:t>: 0 to 100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GI ≠ Healthiness</a:t>
            </a:r>
            <a:r>
              <a:rPr lang="en-US">
                <a:ea typeface="+mn-lt"/>
                <a:cs typeface="+mn-lt"/>
              </a:rPr>
              <a:t> always.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 A food may have a low GI but still be unhealthy if high in fat (e.g., ice cream). </a:t>
            </a:r>
          </a:p>
          <a:p>
            <a:r>
              <a:rPr lang="en-US">
                <a:ea typeface="+mn-lt"/>
                <a:cs typeface="+mn-lt"/>
              </a:rPr>
              <a:t>So </a:t>
            </a:r>
            <a:r>
              <a:rPr lang="en-US" b="1">
                <a:ea typeface="+mn-lt"/>
                <a:cs typeface="+mn-lt"/>
              </a:rPr>
              <a:t>always consider portion size, fiber, and nutrient content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6E0E8146-6E65-2E6C-0C86-547E3C9254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60A90A97-F5D1-6866-F11F-F38AB5AAF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50186969"/>
              </p:ext>
            </p:extLst>
          </p:nvPr>
        </p:nvGraphicFramePr>
        <p:xfrm>
          <a:off x="6899188" y="1142999"/>
          <a:ext cx="4953400" cy="4704671"/>
        </p:xfrm>
        <a:graphic>
          <a:graphicData uri="http://schemas.openxmlformats.org/drawingml/2006/table">
            <a:tbl>
              <a:tblPr bandRow="1">
                <a:solidFill>
                  <a:srgbClr val="F7F7F7"/>
                </a:solidFill>
                <a:tableStyleId>{5C22544A-7EE6-4342-B048-85BDC9FD1C3A}</a:tableStyleId>
              </a:tblPr>
              <a:tblGrid>
                <a:gridCol w="2246453">
                  <a:extLst>
                    <a:ext uri="{9D8B030D-6E8A-4147-A177-3AD203B41FA5}">
                      <a16:colId xmlns:a16="http://schemas.microsoft.com/office/drawing/2014/main" xmlns="" val="2766931649"/>
                    </a:ext>
                  </a:extLst>
                </a:gridCol>
                <a:gridCol w="2706947">
                  <a:extLst>
                    <a:ext uri="{9D8B030D-6E8A-4147-A177-3AD203B41FA5}">
                      <a16:colId xmlns:a16="http://schemas.microsoft.com/office/drawing/2014/main" xmlns="" val="3169335806"/>
                    </a:ext>
                  </a:extLst>
                </a:gridCol>
              </a:tblGrid>
              <a:tr h="4112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Benefit of Low GI Foods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1126" marR="61126" marT="30563" marB="611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Explanation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1126" marR="61126" marT="30563" marB="611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2993231"/>
                  </a:ext>
                </a:extLst>
              </a:tr>
              <a:tr h="6615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✅ </a:t>
                      </a: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Better blood sugar control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1126" marR="61126" marT="30563" marB="611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Slow digestion and absorption = gradual rise in blood glucose</a:t>
                      </a:r>
                    </a:p>
                  </a:txBody>
                  <a:tcPr marL="61126" marR="61126" marT="30563" marB="611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60139698"/>
                  </a:ext>
                </a:extLst>
              </a:tr>
              <a:tr h="9118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✅ </a:t>
                      </a: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Prevents spikes &amp; crashes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1126" marR="61126" marT="30563" marB="611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Avoids sharp peaks in sugar → reduces fatigue, irritability, cravings</a:t>
                      </a:r>
                    </a:p>
                  </a:txBody>
                  <a:tcPr marL="61126" marR="61126" marT="30563" marB="611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420394"/>
                  </a:ext>
                </a:extLst>
              </a:tr>
              <a:tr h="6615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✅ </a:t>
                      </a: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Improves insulin sensitivity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1126" marR="61126" marT="30563" marB="611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Sustained lower sugar levels = reduced insulin demand</a:t>
                      </a:r>
                    </a:p>
                  </a:txBody>
                  <a:tcPr marL="61126" marR="61126" marT="30563" marB="611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28972772"/>
                  </a:ext>
                </a:extLst>
              </a:tr>
              <a:tr h="6615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✅ </a:t>
                      </a: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Supports weight management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1126" marR="61126" marT="30563" marB="611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Low GI foods keep us full longer, reducing overeating</a:t>
                      </a:r>
                    </a:p>
                  </a:txBody>
                  <a:tcPr marL="61126" marR="61126" marT="30563" marB="611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94119101"/>
                  </a:ext>
                </a:extLst>
              </a:tr>
              <a:tr h="9118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✅ </a:t>
                      </a:r>
                      <a:r>
                        <a:rPr lang="en-US" sz="1600" b="1" cap="none" spc="0">
                          <a:solidFill>
                            <a:schemeClr val="tx1"/>
                          </a:solidFill>
                        </a:rPr>
                        <a:t>Reduces risk of complications</a:t>
                      </a:r>
                      <a:endParaRPr lang="en-US" sz="1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1126" marR="61126" marT="30563" marB="611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Stable sugars help prevent retinopathy, neuropathy, nephropathy, </a:t>
                      </a:r>
                      <a:r>
                        <a:rPr lang="en-US" sz="1600" cap="none" spc="0" err="1">
                          <a:solidFill>
                            <a:schemeClr val="tx1"/>
                          </a:solidFill>
                        </a:rPr>
                        <a:t>etc</a:t>
                      </a:r>
                      <a:r>
                        <a:rPr lang="en-US" sz="1600" cap="none" spc="0">
                          <a:solidFill>
                            <a:schemeClr val="tx1"/>
                          </a:solidFill>
                        </a:rPr>
                        <a:t> complications.</a:t>
                      </a:r>
                    </a:p>
                  </a:txBody>
                  <a:tcPr marL="61126" marR="61126" marT="30563" marB="6112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68009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1010770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8398B03B-673A-381C-D725-F09467CCB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59236" y="630323"/>
            <a:ext cx="9073528" cy="6049019"/>
          </a:xfrm>
        </p:spPr>
      </p:pic>
    </p:spTree>
    <p:extLst>
      <p:ext uri="{BB962C8B-B14F-4D97-AF65-F5344CB8AC3E}">
        <p14:creationId xmlns:p14="http://schemas.microsoft.com/office/powerpoint/2010/main" xmlns="" val="1846168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="" xmlns:a16="http://schemas.microsoft.com/office/drawing/2014/main" id="{E49D7415-2F11-44C2-B6AA-13A25B6814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511FC409-B3C2-4F68-865C-C5333D6F27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46451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B810270D-76A7-44B3-9746-7EDF578860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6142781"/>
            <a:ext cx="46451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yurveda and Traditional Medicine in ASEAN: A Path to Sustainable Health  and Well-being - The ASEAN Magazine">
            <a:extLst>
              <a:ext uri="{FF2B5EF4-FFF2-40B4-BE49-F238E27FC236}">
                <a16:creationId xmlns="" xmlns:a16="http://schemas.microsoft.com/office/drawing/2014/main" id="{B49D2A1F-D13B-DBCD-574C-A0AA5DB3A8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24" r="22080"/>
          <a:stretch>
            <a:fillRect/>
          </a:stretch>
        </p:blipFill>
        <p:spPr>
          <a:xfrm>
            <a:off x="6981702" y="10"/>
            <a:ext cx="5210298" cy="6857990"/>
          </a:xfrm>
          <a:prstGeom prst="rect">
            <a:avLst/>
          </a:prstGeom>
        </p:spPr>
      </p:pic>
      <p:pic>
        <p:nvPicPr>
          <p:cNvPr id="6" name="Picture 5" descr="A black background with red and green text&#10;&#10;AI-generated content may be incorrect.">
            <a:extLst>
              <a:ext uri="{FF2B5EF4-FFF2-40B4-BE49-F238E27FC236}">
                <a16:creationId xmlns="" xmlns:a16="http://schemas.microsoft.com/office/drawing/2014/main" id="{2D6EBD1D-D446-D92A-9CD9-0DBDBF9B7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0" y="762619"/>
            <a:ext cx="10094226" cy="61966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331143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699CDE-3ED3-89C8-7BF2-CA5384E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860" y="852616"/>
            <a:ext cx="8229600" cy="1484784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Indications of Oral Hypoglycaemic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D3DCF40-DAED-5CEA-6FE0-51288D84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7652" y="2337400"/>
            <a:ext cx="8964488" cy="518457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uncomplicated N.I.D.D.M (Type 2).</a:t>
            </a:r>
          </a:p>
          <a:p>
            <a:pPr marL="457200" indent="-457200">
              <a:buAutoNum type="arabicPeriod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not controlled by diet and exercise.</a:t>
            </a:r>
          </a:p>
          <a:p>
            <a:pPr marL="457200" indent="-457200">
              <a:buAutoNum type="arabicPeriod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 above 40 years at onset of disease.</a:t>
            </a:r>
          </a:p>
          <a:p>
            <a:pPr marL="457200" indent="-457200">
              <a:buAutoNum type="arabicPeriod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Obesity at the time of presentation.</a:t>
            </a:r>
          </a:p>
          <a:p>
            <a:pPr marL="457200" indent="-457200">
              <a:buAutoNum type="arabicPeriod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Duration of disease&lt;5 years when starting treatment.</a:t>
            </a:r>
          </a:p>
          <a:p>
            <a:pPr marL="457200" indent="-457200">
              <a:buAutoNum type="arabicPeriod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Fasting blood sugar&lt;200 mg/dl.</a:t>
            </a:r>
          </a:p>
          <a:p>
            <a:pPr marL="457200" indent="-457200">
              <a:buAutoNum type="arabicPeriod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Insulin Requirement &lt;80U/day.</a:t>
            </a:r>
          </a:p>
          <a:p>
            <a:pPr marL="457200" indent="-457200">
              <a:buAutoNum type="arabicPeriod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ketoacidosis or history of it, or any other complication.</a:t>
            </a:r>
          </a:p>
          <a:p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79465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383" y="645621"/>
            <a:ext cx="8522044" cy="60486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Indication of insulin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all case of IDDM.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some cases of NIDDM when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not controlled by diet and exercise and drug or when these are not practicable.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(2)Primary or secondary failure of oral hypoglycaemic drugs, or when these drugs are not tolrated.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(3)Under wt patients.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(4)Temporarily to tide over infections,trauma surgery, pregnency.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(5) Any complication of diabetes eg ket-acidosis,gangrene of extremities.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Dose-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Most of IDDM pts 0.4-0.8 U/kg/day.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NIDDM pts 0.2-1.6 U/kg/day.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656B8D02-4E46-9C1A-F950-43FF3032F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73065" y="2182158"/>
            <a:ext cx="3205265" cy="238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xmlns="" id="{E1410883-8EE5-5F2A-E684-851E59F56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7112" y="303667"/>
            <a:ext cx="10417776" cy="625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0497" y="1020370"/>
            <a:ext cx="8229600" cy="619268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Adjusting Insulin dosage in a multiple-Injection schedule.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Initiation of Therapy.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O.6 to o.7 units insulin/ kg body wt.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25% NPH insulin at 9:00 pm,75% regular insulin in divided dosage.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 NPH insulin every 48hrs based on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fasting blood glucose.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&lt;60mg/dl  (-2 units).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˃90mg/dl (+2units).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 regular insulin every 48hrs based on 1hrs PP glucose.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&lt;60mg/dl (-2 units)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than 140 mg/dl (+2 units)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="" xmlns:a16="http://schemas.microsoft.com/office/drawing/2014/main" id="{33E93247-6229-44AB-A550-739E971E69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hiv Temple in Baijnath,Baijnath - Temples near me in Baijnath - Justdial">
            <a:extLst>
              <a:ext uri="{FF2B5EF4-FFF2-40B4-BE49-F238E27FC236}">
                <a16:creationId xmlns="" xmlns:a16="http://schemas.microsoft.com/office/drawing/2014/main" id="{34AAD681-ECEB-0C47-5DA8-FE72CBE1B4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4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6BB6B482-ACCA-4938-8AEA-49D525C172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4088" y="871759"/>
            <a:ext cx="5067300" cy="3497042"/>
          </a:xfrm>
        </p:spPr>
        <p:txBody>
          <a:bodyPr anchor="t"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Thank you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E2E603F-4A95-4FE8-BB06-211DFD75DB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265921" y="0"/>
            <a:ext cx="29260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i-IN" b="1" dirty="0" smtClean="0"/>
              <a:t>"कर्पूरगौरं करुणावतारं संसारसारं भुजगेन्द्रहारम्। सदा वसन्तं हृदयारविन्दे भवं भवानीसहितं नमामि॥"</a:t>
            </a:r>
            <a:endParaRPr lang="en-US" b="1" dirty="0"/>
          </a:p>
        </p:txBody>
      </p:sp>
    </p:spTree>
    <p:extLst>
      <p:ext uri="{BB962C8B-B14F-4D97-AF65-F5344CB8AC3E}">
        <p14:creationId xmlns=""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D8296-1EF9-D4F6-8EAA-BFCA5DC5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Calisto MT"/>
              </a:rPr>
              <a:t>PRAMEHA DUSHYA </a:t>
            </a:r>
            <a:endParaRPr lang="en-US" dirty="0"/>
          </a:p>
          <a:p>
            <a:endParaRPr lang="en-US" dirty="0"/>
          </a:p>
        </p:txBody>
      </p:sp>
      <p:pic>
        <p:nvPicPr>
          <p:cNvPr id="4" name="Content Placeholder 3" descr="A black text on a white background&#10;&#10;AI-generated content may be incorrect.">
            <a:extLst>
              <a:ext uri="{FF2B5EF4-FFF2-40B4-BE49-F238E27FC236}">
                <a16:creationId xmlns="" xmlns:a16="http://schemas.microsoft.com/office/drawing/2014/main" id="{B97A1205-6F70-4F94-58B4-4AA8249B3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301" y="2221992"/>
            <a:ext cx="8389554" cy="44875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75009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E49D7415-2F11-44C2-B6AA-13A25B6814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280A84-242B-1DDA-2329-6CA502F99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6" y="909637"/>
            <a:ext cx="4800600" cy="1307592"/>
          </a:xfrm>
        </p:spPr>
        <p:txBody>
          <a:bodyPr>
            <a:normAutofit/>
          </a:bodyPr>
          <a:lstStyle/>
          <a:p>
            <a:r>
              <a:rPr lang="en-US" dirty="0" err="1"/>
              <a:t>Daibetes</a:t>
            </a:r>
            <a:r>
              <a:rPr lang="en-US" dirty="0"/>
              <a:t>  type 1</a:t>
            </a:r>
          </a:p>
        </p:txBody>
      </p:sp>
      <p:pic>
        <p:nvPicPr>
          <p:cNvPr id="5" name="Picture 4" descr="Microscopic view of a suspended bubble-like material with water in it">
            <a:extLst>
              <a:ext uri="{FF2B5EF4-FFF2-40B4-BE49-F238E27FC236}">
                <a16:creationId xmlns="" xmlns:a16="http://schemas.microsoft.com/office/drawing/2014/main" id="{23A98CD6-14B8-BEEC-E29A-F5168A5057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260" r="-3" b="-3"/>
          <a:stretch>
            <a:fillRect/>
          </a:stretch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511FC409-B3C2-4F68-865C-C5333D6F27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24BBDFE-01D8-D7EC-2D11-371EEB519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4865" y="1848181"/>
            <a:ext cx="5404449" cy="373989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err="1">
                <a:latin typeface="Wingdings"/>
                <a:sym typeface="Wingdings"/>
              </a:rPr>
              <a:t>Ø</a:t>
            </a:r>
            <a:r>
              <a:rPr lang="en-US" sz="2400" err="1">
                <a:latin typeface="Times New Roman"/>
                <a:cs typeface="Times New Roman"/>
              </a:rPr>
              <a:t>It</a:t>
            </a:r>
            <a:r>
              <a:rPr lang="en-US" sz="2400" dirty="0">
                <a:latin typeface="Times New Roman"/>
                <a:cs typeface="Times New Roman"/>
              </a:rPr>
              <a:t> is considered as Insulin dependent DM</a:t>
            </a:r>
            <a:endParaRPr lang="en-US" sz="240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Wingdings"/>
                <a:sym typeface="Wingdings"/>
              </a:rPr>
              <a:t>Ø</a:t>
            </a:r>
            <a:r>
              <a:rPr lang="en-US" sz="2400" dirty="0">
                <a:latin typeface="Times New Roman"/>
                <a:cs typeface="Times New Roman"/>
              </a:rPr>
              <a:t> Juvenile onset DM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Wingdings"/>
                <a:sym typeface="Wingdings"/>
              </a:rPr>
              <a:t>Ø</a:t>
            </a:r>
            <a:r>
              <a:rPr lang="en-US" sz="2400" dirty="0">
                <a:latin typeface="Times New Roman"/>
                <a:cs typeface="Times New Roman"/>
              </a:rPr>
              <a:t> Low </a:t>
            </a:r>
            <a:r>
              <a:rPr lang="en-US" sz="2400" dirty="0" err="1">
                <a:latin typeface="Times New Roman"/>
                <a:cs typeface="Times New Roman"/>
              </a:rPr>
              <a:t>defree</a:t>
            </a:r>
            <a:r>
              <a:rPr lang="en-US" sz="2400" dirty="0">
                <a:latin typeface="Times New Roman"/>
                <a:cs typeface="Times New Roman"/>
              </a:rPr>
              <a:t> of genetic predisposition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Wingdings"/>
                <a:sym typeface="Wingdings"/>
              </a:rPr>
              <a:t>Ø</a:t>
            </a:r>
            <a:r>
              <a:rPr lang="en-US" sz="2400" dirty="0">
                <a:latin typeface="Times New Roman"/>
                <a:cs typeface="Times New Roman"/>
              </a:rPr>
              <a:t> More prone to keto acidosis 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Wingdings"/>
                <a:sym typeface="Wingdings"/>
              </a:rPr>
              <a:t>Ø</a:t>
            </a:r>
            <a:r>
              <a:rPr lang="en-US" sz="2400" dirty="0">
                <a:latin typeface="Times New Roman"/>
                <a:cs typeface="Times New Roman"/>
              </a:rPr>
              <a:t> Complete lack of insulin secretion 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Times New Roman"/>
                <a:cs typeface="Times New Roman"/>
              </a:rPr>
              <a:t>  </a:t>
            </a:r>
            <a:r>
              <a:rPr lang="en-US" sz="2400" b="1" dirty="0">
                <a:latin typeface="Times New Roman"/>
                <a:cs typeface="Times New Roman"/>
              </a:rPr>
              <a:t>Cause – </a:t>
            </a: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Times New Roman"/>
                <a:cs typeface="Times New Roman"/>
              </a:rPr>
              <a:t>  </a:t>
            </a:r>
            <a:r>
              <a:rPr lang="en-US" sz="2400" dirty="0">
                <a:latin typeface="Times New Roman"/>
                <a:cs typeface="Times New Roman"/>
              </a:rPr>
              <a:t>Probably due to auto immune disorder 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Times New Roman"/>
                <a:cs typeface="Times New Roman"/>
              </a:rPr>
              <a:t>   Antibodies destroy b cells of Islands of Langerhans </a:t>
            </a:r>
            <a:endParaRPr lang="en-US" sz="2400" dirty="0"/>
          </a:p>
          <a:p>
            <a:pPr>
              <a:lnSpc>
                <a:spcPct val="100000"/>
              </a:lnSpc>
            </a:pP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B810270D-76A7-44B3-9746-7EDF5788602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6382787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xmlns="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1091</TotalTime>
  <Words>2047</Words>
  <Application>Microsoft Office PowerPoint</Application>
  <PresentationFormat>Custom</PresentationFormat>
  <Paragraphs>451</Paragraphs>
  <Slides>73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ChronicleVTI</vt:lpstr>
      <vt:lpstr>DIABETES MILLITES  </vt:lpstr>
      <vt:lpstr>Slide 2</vt:lpstr>
      <vt:lpstr>Epidemiology of diabetes</vt:lpstr>
      <vt:lpstr>CLASSIFICATION OF DIABETES</vt:lpstr>
      <vt:lpstr>Slide 5</vt:lpstr>
      <vt:lpstr>Slide 6</vt:lpstr>
      <vt:lpstr>Slide 7</vt:lpstr>
      <vt:lpstr>PRAMEHA DUSHYA  </vt:lpstr>
      <vt:lpstr>Daibetes  type 1</vt:lpstr>
      <vt:lpstr>Slide 10</vt:lpstr>
      <vt:lpstr>Slide 11</vt:lpstr>
      <vt:lpstr>Type 2 dm niddm non ketotic diabetes</vt:lpstr>
      <vt:lpstr>Diabetes  type 2</vt:lpstr>
      <vt:lpstr>Causes-</vt:lpstr>
      <vt:lpstr>Aetiopathogenesis of NIDDM</vt:lpstr>
      <vt:lpstr>Slide 16</vt:lpstr>
      <vt:lpstr>प्रमेहोऽनुषङ्गिणां</vt:lpstr>
      <vt:lpstr>SECONDARY         Dm</vt:lpstr>
      <vt:lpstr>Slide 19</vt:lpstr>
      <vt:lpstr>Prameha nirukti</vt:lpstr>
      <vt:lpstr>Paribasha</vt:lpstr>
      <vt:lpstr>APPLICATION OF NIDAN</vt:lpstr>
      <vt:lpstr>Slide 23</vt:lpstr>
      <vt:lpstr>Slide 24</vt:lpstr>
      <vt:lpstr>Slide 25</vt:lpstr>
      <vt:lpstr>Slide 26</vt:lpstr>
      <vt:lpstr>Slide 27</vt:lpstr>
      <vt:lpstr>Slide 28</vt:lpstr>
      <vt:lpstr>FUNTIONS OF INSULIN</vt:lpstr>
      <vt:lpstr>Purvarupa charka</vt:lpstr>
      <vt:lpstr>Acute complication </vt:lpstr>
      <vt:lpstr>Slide 32</vt:lpstr>
      <vt:lpstr>Tca CYCLE</vt:lpstr>
      <vt:lpstr>FRUCTOSE CYCLE</vt:lpstr>
      <vt:lpstr>Lipoprotein lipase and insulin</vt:lpstr>
      <vt:lpstr>Lipoprotein lipase</vt:lpstr>
      <vt:lpstr>आमजन्य विकार</vt:lpstr>
      <vt:lpstr> संतर्पण जन्य व्याधि</vt:lpstr>
      <vt:lpstr>बहुद्रवः श्लेष्मा दोषविशेषः</vt:lpstr>
      <vt:lpstr>Prameha samprapti</vt:lpstr>
      <vt:lpstr>Slide 41</vt:lpstr>
      <vt:lpstr>Slide 42</vt:lpstr>
      <vt:lpstr>Slide 43</vt:lpstr>
      <vt:lpstr>Slide 44</vt:lpstr>
      <vt:lpstr>Slide 45</vt:lpstr>
      <vt:lpstr>Slide 46</vt:lpstr>
      <vt:lpstr>HHS ( HYPEROSMOLAR HYPERGLYCEMIC SYNDROME)</vt:lpstr>
      <vt:lpstr>Sadhyasadhyata </vt:lpstr>
      <vt:lpstr>PRAMEHA CHIKITSA SUTRA</vt:lpstr>
      <vt:lpstr>DIAGNOSIS OF DM</vt:lpstr>
      <vt:lpstr>Asymptomatic cases with normal fasting blood Glucose Prone to diabetes.</vt:lpstr>
      <vt:lpstr>BY URINE TEST</vt:lpstr>
      <vt:lpstr>INVESTIGATIONS</vt:lpstr>
      <vt:lpstr>Slide 54</vt:lpstr>
      <vt:lpstr>Slide 55</vt:lpstr>
      <vt:lpstr>INCRETINS </vt:lpstr>
      <vt:lpstr>Slide 57</vt:lpstr>
      <vt:lpstr>Ghuru aptarpan</vt:lpstr>
      <vt:lpstr>LAGHU SANTARPAN</vt:lpstr>
      <vt:lpstr>Slide 60</vt:lpstr>
      <vt:lpstr>COMPLICATIONS  </vt:lpstr>
      <vt:lpstr>Slide 62</vt:lpstr>
      <vt:lpstr>CAUSES OF CHRONIC COMPLICATIONS</vt:lpstr>
      <vt:lpstr>Management </vt:lpstr>
      <vt:lpstr>DIET</vt:lpstr>
      <vt:lpstr>Slide 66</vt:lpstr>
      <vt:lpstr>Exercise</vt:lpstr>
      <vt:lpstr>What is Glycemic Index (GI)?</vt:lpstr>
      <vt:lpstr>Slide 69</vt:lpstr>
      <vt:lpstr>Indications of Oral Hypoglycaemic agents</vt:lpstr>
      <vt:lpstr>Slide 71</vt:lpstr>
      <vt:lpstr>Slide 72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MILLITES</dc:title>
  <dc:creator>kashish jamwal</dc:creator>
  <cp:lastModifiedBy>HP</cp:lastModifiedBy>
  <cp:revision>279</cp:revision>
  <dcterms:created xsi:type="dcterms:W3CDTF">2025-07-15T09:14:43Z</dcterms:created>
  <dcterms:modified xsi:type="dcterms:W3CDTF">2025-08-01T11:22:00Z</dcterms:modified>
</cp:coreProperties>
</file>